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4"/>
  </p:notesMasterIdLst>
  <p:handoutMasterIdLst>
    <p:handoutMasterId r:id="rId15"/>
  </p:handoutMasterIdLst>
  <p:sldIdLst>
    <p:sldId id="256" r:id="rId2"/>
    <p:sldId id="303" r:id="rId3"/>
    <p:sldId id="301" r:id="rId4"/>
    <p:sldId id="302" r:id="rId5"/>
    <p:sldId id="309" r:id="rId6"/>
    <p:sldId id="304" r:id="rId7"/>
    <p:sldId id="310" r:id="rId8"/>
    <p:sldId id="306" r:id="rId9"/>
    <p:sldId id="307" r:id="rId10"/>
    <p:sldId id="311" r:id="rId11"/>
    <p:sldId id="316" r:id="rId12"/>
    <p:sldId id="315"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eu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E6F"/>
    <a:srgbClr val="F6BB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15" autoAdjust="0"/>
    <p:restoredTop sz="86995" autoAdjust="0"/>
  </p:normalViewPr>
  <p:slideViewPr>
    <p:cSldViewPr snapToGrid="0">
      <p:cViewPr>
        <p:scale>
          <a:sx n="80" d="100"/>
          <a:sy n="80" d="100"/>
        </p:scale>
        <p:origin x="989"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5DC6D96-F0ED-41BE-BD6E-7143CC4B65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3260861-8670-4523-9B05-72023354D8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4F6A7F-0E0A-4DB2-92DA-BEAFB14A6AE8}" type="datetimeFigureOut">
              <a:rPr lang="fr-FR" smtClean="0"/>
              <a:t>04/06/2020</a:t>
            </a:fld>
            <a:endParaRPr lang="fr-FR"/>
          </a:p>
        </p:txBody>
      </p:sp>
      <p:sp>
        <p:nvSpPr>
          <p:cNvPr id="4" name="Espace réservé du pied de page 3">
            <a:extLst>
              <a:ext uri="{FF2B5EF4-FFF2-40B4-BE49-F238E27FC236}">
                <a16:creationId xmlns:a16="http://schemas.microsoft.com/office/drawing/2014/main" id="{3E2580E2-D20A-49C2-BCF6-01288D5F64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44DEC14-6AD3-4636-8F65-91988B00D9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843281-75D8-4B20-8149-05130D993577}" type="slidenum">
              <a:rPr lang="fr-FR" smtClean="0"/>
              <a:t>‹N°›</a:t>
            </a:fld>
            <a:endParaRPr lang="fr-FR"/>
          </a:p>
        </p:txBody>
      </p:sp>
    </p:spTree>
    <p:extLst>
      <p:ext uri="{BB962C8B-B14F-4D97-AF65-F5344CB8AC3E}">
        <p14:creationId xmlns:p14="http://schemas.microsoft.com/office/powerpoint/2010/main" val="8468171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2F47A-F72C-4413-8F3D-6E2823859715}" type="datetimeFigureOut">
              <a:rPr lang="fr-FR" smtClean="0"/>
              <a:t>04/06/2020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670B4-0329-46BF-879C-7D1136F69419}" type="slidenum">
              <a:rPr lang="fr-FR" smtClean="0"/>
              <a:t>‹N°›</a:t>
            </a:fld>
            <a:endParaRPr lang="fr-FR"/>
          </a:p>
        </p:txBody>
      </p:sp>
    </p:spTree>
    <p:extLst>
      <p:ext uri="{BB962C8B-B14F-4D97-AF65-F5344CB8AC3E}">
        <p14:creationId xmlns:p14="http://schemas.microsoft.com/office/powerpoint/2010/main" val="74292191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4591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367223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785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004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This slide presents an overview of the approach taken </a:t>
            </a:r>
            <a:r>
              <a:rPr lang="en-GB" baseline="0" noProof="0" dirty="0"/>
              <a:t> - bullets are the steps I’ll talk through in the following slides </a:t>
            </a:r>
            <a:endParaRPr lang="en-GB" noProof="0" dirty="0"/>
          </a:p>
        </p:txBody>
      </p:sp>
    </p:spTree>
    <p:extLst>
      <p:ext uri="{BB962C8B-B14F-4D97-AF65-F5344CB8AC3E}">
        <p14:creationId xmlns:p14="http://schemas.microsoft.com/office/powerpoint/2010/main" val="25016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Tree>
    <p:extLst>
      <p:ext uri="{BB962C8B-B14F-4D97-AF65-F5344CB8AC3E}">
        <p14:creationId xmlns:p14="http://schemas.microsoft.com/office/powerpoint/2010/main" val="222553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Tree>
    <p:extLst>
      <p:ext uri="{BB962C8B-B14F-4D97-AF65-F5344CB8AC3E}">
        <p14:creationId xmlns:p14="http://schemas.microsoft.com/office/powerpoint/2010/main" val="1086411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9258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Tree>
    <p:extLst>
      <p:ext uri="{BB962C8B-B14F-4D97-AF65-F5344CB8AC3E}">
        <p14:creationId xmlns:p14="http://schemas.microsoft.com/office/powerpoint/2010/main" val="234844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Tree>
    <p:extLst>
      <p:ext uri="{BB962C8B-B14F-4D97-AF65-F5344CB8AC3E}">
        <p14:creationId xmlns:p14="http://schemas.microsoft.com/office/powerpoint/2010/main" val="145907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FR" dirty="0"/>
          </a:p>
        </p:txBody>
      </p:sp>
    </p:spTree>
    <p:extLst>
      <p:ext uri="{BB962C8B-B14F-4D97-AF65-F5344CB8AC3E}">
        <p14:creationId xmlns:p14="http://schemas.microsoft.com/office/powerpoint/2010/main" val="1937952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1B43F-8E86-414E-8611-2C9F94FE95E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5FB9AFF-AD20-42E2-A9BB-54488B0E7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C2C56B5-938A-4694-A44C-CD9CA613D804}"/>
              </a:ext>
            </a:extLst>
          </p:cNvPr>
          <p:cNvSpPr>
            <a:spLocks noGrp="1"/>
          </p:cNvSpPr>
          <p:nvPr>
            <p:ph type="dt" sz="half" idx="10"/>
          </p:nvPr>
        </p:nvSpPr>
        <p:spPr/>
        <p:txBody>
          <a:bodyPr/>
          <a:lstStyle/>
          <a:p>
            <a:fld id="{E9D4B154-58B7-4CFC-96AE-C4B04935BDF3}" type="datetime1">
              <a:rPr lang="fr-FR" smtClean="0"/>
              <a:t>04/06/2020</a:t>
            </a:fld>
            <a:endParaRPr lang="fr-FR"/>
          </a:p>
        </p:txBody>
      </p:sp>
      <p:sp>
        <p:nvSpPr>
          <p:cNvPr id="5" name="Espace réservé du pied de page 4">
            <a:extLst>
              <a:ext uri="{FF2B5EF4-FFF2-40B4-BE49-F238E27FC236}">
                <a16:creationId xmlns:a16="http://schemas.microsoft.com/office/drawing/2014/main" id="{E2C74B79-868C-4C99-8D86-12BB11EC6C90}"/>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6" name="Espace réservé du numéro de diapositive 5">
            <a:extLst>
              <a:ext uri="{FF2B5EF4-FFF2-40B4-BE49-F238E27FC236}">
                <a16:creationId xmlns:a16="http://schemas.microsoft.com/office/drawing/2014/main" id="{1C726226-A3AC-4277-AC93-0FB7EFAF50EC}"/>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393888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24BFC-A808-4189-9EA4-B8FA7691808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033E542-8023-4488-9124-33D0D458276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BF50E3-EB45-4AFD-8DC2-84144564D47C}"/>
              </a:ext>
            </a:extLst>
          </p:cNvPr>
          <p:cNvSpPr>
            <a:spLocks noGrp="1"/>
          </p:cNvSpPr>
          <p:nvPr>
            <p:ph type="dt" sz="half" idx="10"/>
          </p:nvPr>
        </p:nvSpPr>
        <p:spPr/>
        <p:txBody>
          <a:bodyPr/>
          <a:lstStyle/>
          <a:p>
            <a:fld id="{BC3A52F3-33B2-4B5D-98F8-CB2BF3ACEAB4}" type="datetime1">
              <a:rPr lang="fr-FR" smtClean="0"/>
              <a:t>04/06/2020</a:t>
            </a:fld>
            <a:endParaRPr lang="fr-FR"/>
          </a:p>
        </p:txBody>
      </p:sp>
      <p:sp>
        <p:nvSpPr>
          <p:cNvPr id="5" name="Espace réservé du pied de page 4">
            <a:extLst>
              <a:ext uri="{FF2B5EF4-FFF2-40B4-BE49-F238E27FC236}">
                <a16:creationId xmlns:a16="http://schemas.microsoft.com/office/drawing/2014/main" id="{19769484-B303-4E29-A313-769BF48C6DCB}"/>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6" name="Espace réservé du numéro de diapositive 5">
            <a:extLst>
              <a:ext uri="{FF2B5EF4-FFF2-40B4-BE49-F238E27FC236}">
                <a16:creationId xmlns:a16="http://schemas.microsoft.com/office/drawing/2014/main" id="{421D4BA8-3876-4F3C-8EF7-0ED8861863DD}"/>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144008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A19CB7-78B1-4F4D-9582-94EB62BD06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85769B0-2801-46DB-A741-C37A14CC8EB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2AC1EB-2AC3-47B9-A5F1-618EF06EDDBC}"/>
              </a:ext>
            </a:extLst>
          </p:cNvPr>
          <p:cNvSpPr>
            <a:spLocks noGrp="1"/>
          </p:cNvSpPr>
          <p:nvPr>
            <p:ph type="dt" sz="half" idx="10"/>
          </p:nvPr>
        </p:nvSpPr>
        <p:spPr/>
        <p:txBody>
          <a:bodyPr/>
          <a:lstStyle/>
          <a:p>
            <a:fld id="{69EA276A-1504-41EF-9CDF-FFDD60EF6522}" type="datetime1">
              <a:rPr lang="fr-FR" smtClean="0"/>
              <a:t>04/06/2020</a:t>
            </a:fld>
            <a:endParaRPr lang="fr-FR"/>
          </a:p>
        </p:txBody>
      </p:sp>
      <p:sp>
        <p:nvSpPr>
          <p:cNvPr id="5" name="Espace réservé du pied de page 4">
            <a:extLst>
              <a:ext uri="{FF2B5EF4-FFF2-40B4-BE49-F238E27FC236}">
                <a16:creationId xmlns:a16="http://schemas.microsoft.com/office/drawing/2014/main" id="{4AF3777C-7644-416E-98B8-E7F9A1571254}"/>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6" name="Espace réservé du numéro de diapositive 5">
            <a:extLst>
              <a:ext uri="{FF2B5EF4-FFF2-40B4-BE49-F238E27FC236}">
                <a16:creationId xmlns:a16="http://schemas.microsoft.com/office/drawing/2014/main" id="{AD42966E-FCBB-485A-B2DF-6441E40C4778}"/>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177207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DB686-5C68-42A3-94C7-71BC881768A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AD515D-7FCF-459D-BE33-190DE70767B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ECE6DF-152C-4885-9800-8C20BAA39977}"/>
              </a:ext>
            </a:extLst>
          </p:cNvPr>
          <p:cNvSpPr>
            <a:spLocks noGrp="1"/>
          </p:cNvSpPr>
          <p:nvPr>
            <p:ph type="dt" sz="half" idx="10"/>
          </p:nvPr>
        </p:nvSpPr>
        <p:spPr/>
        <p:txBody>
          <a:bodyPr/>
          <a:lstStyle/>
          <a:p>
            <a:fld id="{84172C71-290F-4266-9B61-A0BCCD66A9BD}" type="datetime1">
              <a:rPr lang="fr-FR" smtClean="0"/>
              <a:t>04/06/2020</a:t>
            </a:fld>
            <a:endParaRPr lang="fr-FR"/>
          </a:p>
        </p:txBody>
      </p:sp>
      <p:sp>
        <p:nvSpPr>
          <p:cNvPr id="5" name="Espace réservé du pied de page 4">
            <a:extLst>
              <a:ext uri="{FF2B5EF4-FFF2-40B4-BE49-F238E27FC236}">
                <a16:creationId xmlns:a16="http://schemas.microsoft.com/office/drawing/2014/main" id="{C133B693-AE47-4E78-93A2-18001B0F45BA}"/>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6" name="Espace réservé du numéro de diapositive 5">
            <a:extLst>
              <a:ext uri="{FF2B5EF4-FFF2-40B4-BE49-F238E27FC236}">
                <a16:creationId xmlns:a16="http://schemas.microsoft.com/office/drawing/2014/main" id="{78E03557-F6FE-4993-8CE0-83EC1FC1525A}"/>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749926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201BDF-A249-473E-873E-F6095900A7C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CF4DAB5-31B0-46A1-BAAE-B7F80CFA1D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7E1F7DD-34AD-463B-9DC8-31AB21FB5FDE}"/>
              </a:ext>
            </a:extLst>
          </p:cNvPr>
          <p:cNvSpPr>
            <a:spLocks noGrp="1"/>
          </p:cNvSpPr>
          <p:nvPr>
            <p:ph type="dt" sz="half" idx="10"/>
          </p:nvPr>
        </p:nvSpPr>
        <p:spPr/>
        <p:txBody>
          <a:bodyPr/>
          <a:lstStyle/>
          <a:p>
            <a:fld id="{15B48D95-CFBB-4ED5-B3AE-7C8874C1F819}" type="datetime1">
              <a:rPr lang="fr-FR" smtClean="0"/>
              <a:t>04/06/2020</a:t>
            </a:fld>
            <a:endParaRPr lang="fr-FR"/>
          </a:p>
        </p:txBody>
      </p:sp>
      <p:sp>
        <p:nvSpPr>
          <p:cNvPr id="5" name="Espace réservé du pied de page 4">
            <a:extLst>
              <a:ext uri="{FF2B5EF4-FFF2-40B4-BE49-F238E27FC236}">
                <a16:creationId xmlns:a16="http://schemas.microsoft.com/office/drawing/2014/main" id="{4D1C1247-D07C-436C-B9B3-207B2B5B5BF4}"/>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6" name="Espace réservé du numéro de diapositive 5">
            <a:extLst>
              <a:ext uri="{FF2B5EF4-FFF2-40B4-BE49-F238E27FC236}">
                <a16:creationId xmlns:a16="http://schemas.microsoft.com/office/drawing/2014/main" id="{0C827CDD-A394-4A3D-AED2-D269EA52C70E}"/>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192908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2843E-08C7-4D68-9DB6-7BD2EEDD269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D07EBF7-49BE-4F1F-BB42-D34B34F7675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627233C-A8AC-4E87-9684-B26D8C7A818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43B1951-612E-4EDE-9DED-C8CFA063F4A6}"/>
              </a:ext>
            </a:extLst>
          </p:cNvPr>
          <p:cNvSpPr>
            <a:spLocks noGrp="1"/>
          </p:cNvSpPr>
          <p:nvPr>
            <p:ph type="dt" sz="half" idx="10"/>
          </p:nvPr>
        </p:nvSpPr>
        <p:spPr/>
        <p:txBody>
          <a:bodyPr/>
          <a:lstStyle/>
          <a:p>
            <a:fld id="{D53E8002-3BC3-499A-81D7-6AC14D3EB1C9}" type="datetime1">
              <a:rPr lang="fr-FR" smtClean="0"/>
              <a:t>04/06/2020</a:t>
            </a:fld>
            <a:endParaRPr lang="fr-FR"/>
          </a:p>
        </p:txBody>
      </p:sp>
      <p:sp>
        <p:nvSpPr>
          <p:cNvPr id="6" name="Espace réservé du pied de page 5">
            <a:extLst>
              <a:ext uri="{FF2B5EF4-FFF2-40B4-BE49-F238E27FC236}">
                <a16:creationId xmlns:a16="http://schemas.microsoft.com/office/drawing/2014/main" id="{1A4E5E68-673D-4B9C-9E19-AA1D07F3B16C}"/>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7" name="Espace réservé du numéro de diapositive 6">
            <a:extLst>
              <a:ext uri="{FF2B5EF4-FFF2-40B4-BE49-F238E27FC236}">
                <a16:creationId xmlns:a16="http://schemas.microsoft.com/office/drawing/2014/main" id="{31C1363A-F49F-4BA9-81F6-B01FF9F4BEB3}"/>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324839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046F94-DEA6-4368-BA53-DEA0A3D0277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48C137F-1188-4EA7-93D8-D0B7A35ED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9C8808C3-2D6D-4A79-825B-FF84A1A89D2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DB042AD-F011-4AB6-AACE-F3A4A4E44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6105AC37-DC05-432E-8B21-522BF3AFD2E2}"/>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AB7F7B2-DD87-4F6E-A951-40133AAEC910}"/>
              </a:ext>
            </a:extLst>
          </p:cNvPr>
          <p:cNvSpPr>
            <a:spLocks noGrp="1"/>
          </p:cNvSpPr>
          <p:nvPr>
            <p:ph type="dt" sz="half" idx="10"/>
          </p:nvPr>
        </p:nvSpPr>
        <p:spPr/>
        <p:txBody>
          <a:bodyPr/>
          <a:lstStyle/>
          <a:p>
            <a:fld id="{C8356F0A-984F-4557-9485-6E78D06D7538}" type="datetime1">
              <a:rPr lang="fr-FR" smtClean="0"/>
              <a:t>04/06/2020</a:t>
            </a:fld>
            <a:endParaRPr lang="fr-FR"/>
          </a:p>
        </p:txBody>
      </p:sp>
      <p:sp>
        <p:nvSpPr>
          <p:cNvPr id="8" name="Espace réservé du pied de page 7">
            <a:extLst>
              <a:ext uri="{FF2B5EF4-FFF2-40B4-BE49-F238E27FC236}">
                <a16:creationId xmlns:a16="http://schemas.microsoft.com/office/drawing/2014/main" id="{158AAFE9-D15B-40CB-9298-F92F5D3F1C1A}"/>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9" name="Espace réservé du numéro de diapositive 8">
            <a:extLst>
              <a:ext uri="{FF2B5EF4-FFF2-40B4-BE49-F238E27FC236}">
                <a16:creationId xmlns:a16="http://schemas.microsoft.com/office/drawing/2014/main" id="{8ADB6F99-7F97-4E7F-BECF-F91A6C292793}"/>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598800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012DEA-7CC9-4F2B-B677-FA76EEC01D6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6128A6-4AA5-47FB-B821-F7B8ABAB8C7B}"/>
              </a:ext>
            </a:extLst>
          </p:cNvPr>
          <p:cNvSpPr>
            <a:spLocks noGrp="1"/>
          </p:cNvSpPr>
          <p:nvPr>
            <p:ph type="dt" sz="half" idx="10"/>
          </p:nvPr>
        </p:nvSpPr>
        <p:spPr/>
        <p:txBody>
          <a:bodyPr/>
          <a:lstStyle/>
          <a:p>
            <a:fld id="{036AF10C-625D-47B0-B6EA-4FA2B99903D6}" type="datetime1">
              <a:rPr lang="fr-FR" smtClean="0"/>
              <a:t>04/06/2020</a:t>
            </a:fld>
            <a:endParaRPr lang="fr-FR"/>
          </a:p>
        </p:txBody>
      </p:sp>
      <p:sp>
        <p:nvSpPr>
          <p:cNvPr id="4" name="Espace réservé du pied de page 3">
            <a:extLst>
              <a:ext uri="{FF2B5EF4-FFF2-40B4-BE49-F238E27FC236}">
                <a16:creationId xmlns:a16="http://schemas.microsoft.com/office/drawing/2014/main" id="{186A14D0-01BE-495F-A406-8CC9C170B86C}"/>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5" name="Espace réservé du numéro de diapositive 4">
            <a:extLst>
              <a:ext uri="{FF2B5EF4-FFF2-40B4-BE49-F238E27FC236}">
                <a16:creationId xmlns:a16="http://schemas.microsoft.com/office/drawing/2014/main" id="{FBB3BC9C-87E2-4083-97CE-D0EC66F31B65}"/>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323972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80B316-E707-4446-AF60-31D15D82D0C4}"/>
              </a:ext>
            </a:extLst>
          </p:cNvPr>
          <p:cNvSpPr>
            <a:spLocks noGrp="1"/>
          </p:cNvSpPr>
          <p:nvPr>
            <p:ph type="dt" sz="half" idx="10"/>
          </p:nvPr>
        </p:nvSpPr>
        <p:spPr/>
        <p:txBody>
          <a:bodyPr/>
          <a:lstStyle/>
          <a:p>
            <a:fld id="{33C32475-E07B-4489-919B-1C76510AC78F}" type="datetime1">
              <a:rPr lang="fr-FR" smtClean="0"/>
              <a:t>04/06/2020</a:t>
            </a:fld>
            <a:endParaRPr lang="fr-FR"/>
          </a:p>
        </p:txBody>
      </p:sp>
      <p:sp>
        <p:nvSpPr>
          <p:cNvPr id="3" name="Espace réservé du pied de page 2">
            <a:extLst>
              <a:ext uri="{FF2B5EF4-FFF2-40B4-BE49-F238E27FC236}">
                <a16:creationId xmlns:a16="http://schemas.microsoft.com/office/drawing/2014/main" id="{7CA4D9D3-D1EB-4078-B39D-D8EFE927121D}"/>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4" name="Espace réservé du numéro de diapositive 3">
            <a:extLst>
              <a:ext uri="{FF2B5EF4-FFF2-40B4-BE49-F238E27FC236}">
                <a16:creationId xmlns:a16="http://schemas.microsoft.com/office/drawing/2014/main" id="{F6B66E2F-AAB9-4E6F-8D91-48D1576FD799}"/>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83419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C1386-2739-4C09-A003-12DF132B737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7BB677D-5FA2-4E65-97F6-490DC89A4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0AFFF55-3CC4-4F8E-88E9-7B02A0652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3647A70-882E-4A97-A5BA-B222F6D46C6C}"/>
              </a:ext>
            </a:extLst>
          </p:cNvPr>
          <p:cNvSpPr>
            <a:spLocks noGrp="1"/>
          </p:cNvSpPr>
          <p:nvPr>
            <p:ph type="dt" sz="half" idx="10"/>
          </p:nvPr>
        </p:nvSpPr>
        <p:spPr/>
        <p:txBody>
          <a:bodyPr/>
          <a:lstStyle/>
          <a:p>
            <a:fld id="{2C5042C4-AE9E-44C2-B870-CB19DD081129}" type="datetime1">
              <a:rPr lang="fr-FR" smtClean="0"/>
              <a:t>04/06/2020</a:t>
            </a:fld>
            <a:endParaRPr lang="fr-FR"/>
          </a:p>
        </p:txBody>
      </p:sp>
      <p:sp>
        <p:nvSpPr>
          <p:cNvPr id="6" name="Espace réservé du pied de page 5">
            <a:extLst>
              <a:ext uri="{FF2B5EF4-FFF2-40B4-BE49-F238E27FC236}">
                <a16:creationId xmlns:a16="http://schemas.microsoft.com/office/drawing/2014/main" id="{E17A4111-8E71-459E-878E-DBCF35B5FA43}"/>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7" name="Espace réservé du numéro de diapositive 6">
            <a:extLst>
              <a:ext uri="{FF2B5EF4-FFF2-40B4-BE49-F238E27FC236}">
                <a16:creationId xmlns:a16="http://schemas.microsoft.com/office/drawing/2014/main" id="{B12A3F10-3D91-476F-9498-AD852371C30F}"/>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429396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ACE59-8227-41D7-9292-16E1FBBC838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F756081-E249-4681-88FB-3ABE38EBE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767CA82-ADF7-4400-B918-C1BC5E51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E3E13A8-C086-4418-A025-58F1269AB597}"/>
              </a:ext>
            </a:extLst>
          </p:cNvPr>
          <p:cNvSpPr>
            <a:spLocks noGrp="1"/>
          </p:cNvSpPr>
          <p:nvPr>
            <p:ph type="dt" sz="half" idx="10"/>
          </p:nvPr>
        </p:nvSpPr>
        <p:spPr/>
        <p:txBody>
          <a:bodyPr/>
          <a:lstStyle/>
          <a:p>
            <a:fld id="{A44809C2-3B94-4330-BCBE-1DB2DA7EEB59}" type="datetime1">
              <a:rPr lang="fr-FR" smtClean="0"/>
              <a:t>04/06/2020</a:t>
            </a:fld>
            <a:endParaRPr lang="fr-FR"/>
          </a:p>
        </p:txBody>
      </p:sp>
      <p:sp>
        <p:nvSpPr>
          <p:cNvPr id="6" name="Espace réservé du pied de page 5">
            <a:extLst>
              <a:ext uri="{FF2B5EF4-FFF2-40B4-BE49-F238E27FC236}">
                <a16:creationId xmlns:a16="http://schemas.microsoft.com/office/drawing/2014/main" id="{D35C3C36-366A-4EEF-B3C1-CE4B6B46B106}"/>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7" name="Espace réservé du numéro de diapositive 6">
            <a:extLst>
              <a:ext uri="{FF2B5EF4-FFF2-40B4-BE49-F238E27FC236}">
                <a16:creationId xmlns:a16="http://schemas.microsoft.com/office/drawing/2014/main" id="{723CFDFF-9AD7-4077-8AD8-AE56ABEB56E5}"/>
              </a:ext>
            </a:extLst>
          </p:cNvPr>
          <p:cNvSpPr>
            <a:spLocks noGrp="1"/>
          </p:cNvSpPr>
          <p:nvPr>
            <p:ph type="sldNum" sz="quarter" idx="12"/>
          </p:nvPr>
        </p:nvSpPr>
        <p:spPr/>
        <p:txBody>
          <a:bodyPr/>
          <a:lstStyle/>
          <a:p>
            <a:fld id="{BAD7808B-F88B-46F1-90D8-46920BB6E7D0}" type="slidenum">
              <a:rPr lang="fr-FR" smtClean="0"/>
              <a:t>‹N°›</a:t>
            </a:fld>
            <a:endParaRPr lang="fr-FR"/>
          </a:p>
        </p:txBody>
      </p:sp>
    </p:spTree>
    <p:extLst>
      <p:ext uri="{BB962C8B-B14F-4D97-AF65-F5344CB8AC3E}">
        <p14:creationId xmlns:p14="http://schemas.microsoft.com/office/powerpoint/2010/main" val="174086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55DB2C-13BF-40D3-A4BF-FB18B79E0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56C3146-2BB9-4D70-B613-CCD64BE9B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D142BC-8A1C-44BD-81EA-291440BF9B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390E4-5338-4902-B86D-CD017BE6344D}" type="datetime1">
              <a:rPr lang="fr-FR" smtClean="0"/>
              <a:t>04/06/2020</a:t>
            </a:fld>
            <a:endParaRPr lang="fr-FR"/>
          </a:p>
        </p:txBody>
      </p:sp>
      <p:sp>
        <p:nvSpPr>
          <p:cNvPr id="5" name="Espace réservé du pied de page 4">
            <a:extLst>
              <a:ext uri="{FF2B5EF4-FFF2-40B4-BE49-F238E27FC236}">
                <a16:creationId xmlns:a16="http://schemas.microsoft.com/office/drawing/2014/main" id="{AAD7B1FC-C122-401B-B93A-60FC7C77A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SETAC SciCon Europe 30th Annual Meeting, Wednesday 6 May 2020 </a:t>
            </a:r>
            <a:endParaRPr lang="fr-FR"/>
          </a:p>
        </p:txBody>
      </p:sp>
      <p:sp>
        <p:nvSpPr>
          <p:cNvPr id="6" name="Espace réservé du numéro de diapositive 5">
            <a:extLst>
              <a:ext uri="{FF2B5EF4-FFF2-40B4-BE49-F238E27FC236}">
                <a16:creationId xmlns:a16="http://schemas.microsoft.com/office/drawing/2014/main" id="{83A391DC-8CDB-47F8-BC49-52EFCF8BD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7808B-F88B-46F1-90D8-46920BB6E7D0}" type="slidenum">
              <a:rPr lang="fr-FR" smtClean="0"/>
              <a:t>‹N°›</a:t>
            </a:fld>
            <a:endParaRPr lang="fr-FR"/>
          </a:p>
        </p:txBody>
      </p:sp>
    </p:spTree>
    <p:extLst>
      <p:ext uri="{BB962C8B-B14F-4D97-AF65-F5344CB8AC3E}">
        <p14:creationId xmlns:p14="http://schemas.microsoft.com/office/powerpoint/2010/main" val="3128487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2.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9.png"/><Relationship Id="rId2" Type="http://schemas.openxmlformats.org/officeDocument/2006/relationships/audio" Target="../media/media7.m4a"/><Relationship Id="rId16" Type="http://schemas.openxmlformats.org/officeDocument/2006/relationships/image" Target="../media/image21.jpg"/><Relationship Id="rId1" Type="http://schemas.microsoft.com/office/2007/relationships/media" Target="../media/media7.m4a"/><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PNG"/><Relationship Id="rId15" Type="http://schemas.openxmlformats.org/officeDocument/2006/relationships/image" Target="../media/image20.jpg"/><Relationship Id="rId10" Type="http://schemas.openxmlformats.org/officeDocument/2006/relationships/image" Target="../media/image15.jpg"/><Relationship Id="rId4" Type="http://schemas.openxmlformats.org/officeDocument/2006/relationships/notesSlide" Target="../notesSlides/notesSlide7.xml"/><Relationship Id="rId9" Type="http://schemas.openxmlformats.org/officeDocument/2006/relationships/image" Target="../media/image14.jpg"/><Relationship Id="rId1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FCA18-E931-4166-9E53-4F90A706831B}"/>
              </a:ext>
            </a:extLst>
          </p:cNvPr>
          <p:cNvSpPr>
            <a:spLocks noGrp="1"/>
          </p:cNvSpPr>
          <p:nvPr>
            <p:ph type="ctrTitle"/>
          </p:nvPr>
        </p:nvSpPr>
        <p:spPr>
          <a:xfrm>
            <a:off x="827765" y="1374009"/>
            <a:ext cx="10480024" cy="1777836"/>
          </a:xfrm>
        </p:spPr>
        <p:txBody>
          <a:bodyPr>
            <a:noAutofit/>
          </a:bodyPr>
          <a:lstStyle/>
          <a:p>
            <a:r>
              <a:rPr lang="en-US" sz="3600" b="1" dirty="0">
                <a:solidFill>
                  <a:srgbClr val="002060"/>
                </a:solidFill>
              </a:rPr>
              <a:t>Recommendations to derive quality standards for chemical pollutants in reclaimed water intended for reuse in agricultural irrigation</a:t>
            </a:r>
            <a:endParaRPr lang="fr-FR" sz="3600" b="1" dirty="0">
              <a:solidFill>
                <a:srgbClr val="002060"/>
              </a:solidFill>
            </a:endParaRPr>
          </a:p>
        </p:txBody>
      </p:sp>
      <p:sp>
        <p:nvSpPr>
          <p:cNvPr id="3" name="Sous-titre 2">
            <a:extLst>
              <a:ext uri="{FF2B5EF4-FFF2-40B4-BE49-F238E27FC236}">
                <a16:creationId xmlns:a16="http://schemas.microsoft.com/office/drawing/2014/main" id="{8A14EDB2-4FF1-4D1E-9766-E7550B1418D1}"/>
              </a:ext>
            </a:extLst>
          </p:cNvPr>
          <p:cNvSpPr>
            <a:spLocks noGrp="1"/>
          </p:cNvSpPr>
          <p:nvPr>
            <p:ph type="subTitle" idx="1"/>
          </p:nvPr>
        </p:nvSpPr>
        <p:spPr>
          <a:xfrm>
            <a:off x="594396" y="3351806"/>
            <a:ext cx="11066422" cy="458241"/>
          </a:xfrm>
        </p:spPr>
        <p:txBody>
          <a:bodyPr>
            <a:normAutofit/>
          </a:bodyPr>
          <a:lstStyle/>
          <a:p>
            <a:r>
              <a:rPr lang="fr-FR" b="1" dirty="0">
                <a:solidFill>
                  <a:schemeClr val="accent1"/>
                </a:solidFill>
              </a:rPr>
              <a:t>Geneviève Deviller, </a:t>
            </a:r>
            <a:r>
              <a:rPr lang="fr-FR" b="1" u="sng" dirty="0">
                <a:solidFill>
                  <a:schemeClr val="accent1"/>
                </a:solidFill>
              </a:rPr>
              <a:t>Lian Lundy</a:t>
            </a:r>
            <a:r>
              <a:rPr lang="fr-FR" b="1" dirty="0">
                <a:solidFill>
                  <a:schemeClr val="accent1"/>
                </a:solidFill>
              </a:rPr>
              <a:t>, Despo Fatta-Kassinos</a:t>
            </a:r>
            <a:endParaRPr lang="en-GB" b="1" dirty="0">
              <a:solidFill>
                <a:schemeClr val="accent1"/>
              </a:solidFill>
            </a:endParaRPr>
          </a:p>
        </p:txBody>
      </p:sp>
      <p:sp>
        <p:nvSpPr>
          <p:cNvPr id="9" name="Titre 1">
            <a:extLst>
              <a:ext uri="{FF2B5EF4-FFF2-40B4-BE49-F238E27FC236}">
                <a16:creationId xmlns:a16="http://schemas.microsoft.com/office/drawing/2014/main" id="{021876B1-1AA0-4AA0-B0A1-AF36E99D29D5}"/>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dirty="0"/>
              <a:t>Qu’est-ce que DERAC</a:t>
            </a: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fr-FR" sz="3600" dirty="0"/>
              <a:t> </a:t>
            </a:r>
          </a:p>
        </p:txBody>
      </p:sp>
      <p:pic>
        <p:nvPicPr>
          <p:cNvPr id="5" name="Image 4">
            <a:extLst>
              <a:ext uri="{FF2B5EF4-FFF2-40B4-BE49-F238E27FC236}">
                <a16:creationId xmlns:a16="http://schemas.microsoft.com/office/drawing/2014/main" id="{F6A1CCB6-369B-4847-8AD6-77ED5A2AA470}"/>
              </a:ext>
            </a:extLst>
          </p:cNvPr>
          <p:cNvPicPr>
            <a:picLocks noChangeAspect="1"/>
          </p:cNvPicPr>
          <p:nvPr/>
        </p:nvPicPr>
        <p:blipFill>
          <a:blip r:embed="rId5"/>
          <a:stretch>
            <a:fillRect/>
          </a:stretch>
        </p:blipFill>
        <p:spPr>
          <a:xfrm>
            <a:off x="5262622" y="91752"/>
            <a:ext cx="6701602" cy="1118720"/>
          </a:xfrm>
          <a:prstGeom prst="rect">
            <a:avLst/>
          </a:prstGeom>
        </p:spPr>
      </p:pic>
      <p:sp>
        <p:nvSpPr>
          <p:cNvPr id="10" name="Sous-titre 2">
            <a:extLst>
              <a:ext uri="{FF2B5EF4-FFF2-40B4-BE49-F238E27FC236}">
                <a16:creationId xmlns:a16="http://schemas.microsoft.com/office/drawing/2014/main" id="{6154F320-7D29-4642-B7BF-6F37EAFCCA4D}"/>
              </a:ext>
            </a:extLst>
          </p:cNvPr>
          <p:cNvSpPr txBox="1">
            <a:spLocks/>
          </p:cNvSpPr>
          <p:nvPr/>
        </p:nvSpPr>
        <p:spPr>
          <a:xfrm>
            <a:off x="1230487" y="4006605"/>
            <a:ext cx="9674579" cy="11591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fr-FR" b="1" dirty="0">
                <a:solidFill>
                  <a:schemeClr val="accent5">
                    <a:lumMod val="50000"/>
                  </a:schemeClr>
                </a:solidFill>
              </a:rPr>
              <a:t>SETAC </a:t>
            </a:r>
            <a:r>
              <a:rPr lang="fr-FR" b="1" dirty="0" err="1">
                <a:solidFill>
                  <a:schemeClr val="accent5">
                    <a:lumMod val="50000"/>
                  </a:schemeClr>
                </a:solidFill>
              </a:rPr>
              <a:t>SciCo</a:t>
            </a:r>
            <a:endParaRPr lang="fr-FR" b="1" dirty="0">
              <a:solidFill>
                <a:schemeClr val="accent5">
                  <a:lumMod val="50000"/>
                </a:schemeClr>
              </a:solidFill>
            </a:endParaRPr>
          </a:p>
          <a:p>
            <a:pPr>
              <a:lnSpc>
                <a:spcPct val="100000"/>
              </a:lnSpc>
              <a:spcBef>
                <a:spcPts val="0"/>
              </a:spcBef>
            </a:pPr>
            <a:r>
              <a:rPr lang="en-US" b="1" dirty="0">
                <a:solidFill>
                  <a:schemeClr val="accent5">
                    <a:lumMod val="50000"/>
                  </a:schemeClr>
                </a:solidFill>
              </a:rPr>
              <a:t>Session 4.15 – Wastewater and Sludge Reuse in Circular Economy</a:t>
            </a:r>
          </a:p>
          <a:p>
            <a:pPr>
              <a:lnSpc>
                <a:spcPct val="100000"/>
              </a:lnSpc>
              <a:spcBef>
                <a:spcPts val="0"/>
              </a:spcBef>
            </a:pPr>
            <a:r>
              <a:rPr lang="en-GB" b="1" dirty="0">
                <a:solidFill>
                  <a:schemeClr val="accent5">
                    <a:lumMod val="50000"/>
                  </a:schemeClr>
                </a:solidFill>
              </a:rPr>
              <a:t>Wednesday</a:t>
            </a:r>
            <a:r>
              <a:rPr lang="fr-FR" b="1" dirty="0">
                <a:solidFill>
                  <a:schemeClr val="accent5">
                    <a:lumMod val="50000"/>
                  </a:schemeClr>
                </a:solidFill>
              </a:rPr>
              <a:t> 6 May 2020</a:t>
            </a:r>
          </a:p>
        </p:txBody>
      </p:sp>
      <p:grpSp>
        <p:nvGrpSpPr>
          <p:cNvPr id="18" name="Groupe 17">
            <a:extLst>
              <a:ext uri="{FF2B5EF4-FFF2-40B4-BE49-F238E27FC236}">
                <a16:creationId xmlns:a16="http://schemas.microsoft.com/office/drawing/2014/main" id="{9CA0559B-0E99-4B92-AC48-3092CD55D92A}"/>
              </a:ext>
            </a:extLst>
          </p:cNvPr>
          <p:cNvGrpSpPr/>
          <p:nvPr/>
        </p:nvGrpSpPr>
        <p:grpSpPr>
          <a:xfrm>
            <a:off x="521153" y="5558429"/>
            <a:ext cx="2061696" cy="1130135"/>
            <a:chOff x="521153" y="5558429"/>
            <a:chExt cx="2061696" cy="1130135"/>
          </a:xfrm>
        </p:grpSpPr>
        <p:pic>
          <p:nvPicPr>
            <p:cNvPr id="4" name="Immagine 2" descr="Nouveau logo DERAC petit.jpg">
              <a:extLst>
                <a:ext uri="{FF2B5EF4-FFF2-40B4-BE49-F238E27FC236}">
                  <a16:creationId xmlns:a16="http://schemas.microsoft.com/office/drawing/2014/main" id="{CDD386C3-22BE-4041-A84A-795D8DAABC05}"/>
                </a:ext>
              </a:extLst>
            </p:cNvPr>
            <p:cNvPicPr/>
            <p:nvPr/>
          </p:nvPicPr>
          <p:blipFill>
            <a:blip r:embed="rId6" cstate="print"/>
            <a:stretch>
              <a:fillRect/>
            </a:stretch>
          </p:blipFill>
          <p:spPr>
            <a:xfrm>
              <a:off x="521153" y="5558430"/>
              <a:ext cx="963317" cy="1130134"/>
            </a:xfrm>
            <a:prstGeom prst="rect">
              <a:avLst/>
            </a:prstGeom>
          </p:spPr>
        </p:pic>
        <p:pic>
          <p:nvPicPr>
            <p:cNvPr id="14" name="Picture 6" descr="Résultat de recherche d'images pour &quot;geneviève deviller&quot;">
              <a:extLst>
                <a:ext uri="{FF2B5EF4-FFF2-40B4-BE49-F238E27FC236}">
                  <a16:creationId xmlns:a16="http://schemas.microsoft.com/office/drawing/2014/main" id="{9ADE2E75-96D9-40DA-B312-7C5077E77E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532" y="5558429"/>
              <a:ext cx="963317" cy="11254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e 15">
            <a:extLst>
              <a:ext uri="{FF2B5EF4-FFF2-40B4-BE49-F238E27FC236}">
                <a16:creationId xmlns:a16="http://schemas.microsoft.com/office/drawing/2014/main" id="{D359B41F-E85B-42A2-9CB2-9D5E0F6E17AF}"/>
              </a:ext>
            </a:extLst>
          </p:cNvPr>
          <p:cNvGrpSpPr/>
          <p:nvPr/>
        </p:nvGrpSpPr>
        <p:grpSpPr>
          <a:xfrm>
            <a:off x="3018754" y="5563710"/>
            <a:ext cx="4553491" cy="1128801"/>
            <a:chOff x="2948721" y="5581923"/>
            <a:chExt cx="4553491" cy="1128801"/>
          </a:xfrm>
        </p:grpSpPr>
        <p:grpSp>
          <p:nvGrpSpPr>
            <p:cNvPr id="12" name="Groupe 11">
              <a:extLst>
                <a:ext uri="{FF2B5EF4-FFF2-40B4-BE49-F238E27FC236}">
                  <a16:creationId xmlns:a16="http://schemas.microsoft.com/office/drawing/2014/main" id="{77A9F78F-2E20-4EAA-B03F-0F44B9AB72CA}"/>
                </a:ext>
              </a:extLst>
            </p:cNvPr>
            <p:cNvGrpSpPr/>
            <p:nvPr/>
          </p:nvGrpSpPr>
          <p:grpSpPr>
            <a:xfrm>
              <a:off x="2948721" y="5759310"/>
              <a:ext cx="3301679" cy="737601"/>
              <a:chOff x="2918499" y="5798666"/>
              <a:chExt cx="3034261" cy="652427"/>
            </a:xfrm>
          </p:grpSpPr>
          <p:pic>
            <p:nvPicPr>
              <p:cNvPr id="1026" name="Picture 2" descr="Résultat de recherche d'images pour &quot;Middlesex University&quot;">
                <a:extLst>
                  <a:ext uri="{FF2B5EF4-FFF2-40B4-BE49-F238E27FC236}">
                    <a16:creationId xmlns:a16="http://schemas.microsoft.com/office/drawing/2014/main" id="{4FE8181F-43BC-4074-B312-33CB016FBD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8499" y="5803802"/>
                <a:ext cx="1637500" cy="64729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Luleå Technical University&quot;">
                <a:extLst>
                  <a:ext uri="{FF2B5EF4-FFF2-40B4-BE49-F238E27FC236}">
                    <a16:creationId xmlns:a16="http://schemas.microsoft.com/office/drawing/2014/main" id="{22429C36-C793-43D4-BFEA-1EEE31E95C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8239" y="5798666"/>
                <a:ext cx="1314521" cy="64729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pSp>
        <p:pic>
          <p:nvPicPr>
            <p:cNvPr id="15" name="Picture 4" descr="Résultat de recherche d'images pour &quot;lian lundy&quot;">
              <a:extLst>
                <a:ext uri="{FF2B5EF4-FFF2-40B4-BE49-F238E27FC236}">
                  <a16:creationId xmlns:a16="http://schemas.microsoft.com/office/drawing/2014/main" id="{37E678B8-F12C-4437-BE30-36B576D14C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555"/>
            <a:stretch/>
          </p:blipFill>
          <p:spPr bwMode="auto">
            <a:xfrm>
              <a:off x="6458698" y="5581923"/>
              <a:ext cx="1043514" cy="112880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grpSp>
      <p:grpSp>
        <p:nvGrpSpPr>
          <p:cNvPr id="13" name="Groupe 12">
            <a:extLst>
              <a:ext uri="{FF2B5EF4-FFF2-40B4-BE49-F238E27FC236}">
                <a16:creationId xmlns:a16="http://schemas.microsoft.com/office/drawing/2014/main" id="{2B078257-69F7-4253-A82A-E3505957924B}"/>
              </a:ext>
            </a:extLst>
          </p:cNvPr>
          <p:cNvGrpSpPr/>
          <p:nvPr/>
        </p:nvGrpSpPr>
        <p:grpSpPr>
          <a:xfrm>
            <a:off x="8008150" y="5563710"/>
            <a:ext cx="3652668" cy="1128801"/>
            <a:chOff x="7774156" y="5573252"/>
            <a:chExt cx="3652668" cy="1128801"/>
          </a:xfrm>
        </p:grpSpPr>
        <p:pic>
          <p:nvPicPr>
            <p:cNvPr id="8" name="Picture 4" descr="Nireas, International Water Research Center (Nireas-IWRC) of the ...">
              <a:extLst>
                <a:ext uri="{FF2B5EF4-FFF2-40B4-BE49-F238E27FC236}">
                  <a16:creationId xmlns:a16="http://schemas.microsoft.com/office/drawing/2014/main" id="{A4A96D8C-7DEA-4495-8C0B-179E0721C8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04" r="4475"/>
            <a:stretch/>
          </p:blipFill>
          <p:spPr bwMode="auto">
            <a:xfrm>
              <a:off x="7774156" y="5591465"/>
              <a:ext cx="2551289" cy="10923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ésultat de recherche d'images pour &quot;despo fatta-kassinos university of cyprus&quot;">
              <a:extLst>
                <a:ext uri="{FF2B5EF4-FFF2-40B4-BE49-F238E27FC236}">
                  <a16:creationId xmlns:a16="http://schemas.microsoft.com/office/drawing/2014/main" id="{39B9D36F-7FB2-4262-8228-DE902DA265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244" b="25217"/>
            <a:stretch/>
          </p:blipFill>
          <p:spPr bwMode="auto">
            <a:xfrm>
              <a:off x="10383309" y="5573252"/>
              <a:ext cx="1043515" cy="112880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4692842"/>
      </p:ext>
    </p:extLst>
  </p:cSld>
  <p:clrMapOvr>
    <a:masterClrMapping/>
  </p:clrMapOvr>
  <mc:AlternateContent xmlns:mc="http://schemas.openxmlformats.org/markup-compatibility/2006" xmlns:p14="http://schemas.microsoft.com/office/powerpoint/2010/main">
    <mc:Choice Requires="p14">
      <p:transition spd="slow" p14:dur="2000" advTm="23369"/>
    </mc:Choice>
    <mc:Fallback xmlns="">
      <p:transition spd="slow" advTm="2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4F1592-7266-4C91-A7C4-53FD61DC3708}"/>
              </a:ext>
            </a:extLst>
          </p:cNvPr>
          <p:cNvSpPr>
            <a:spLocks noGrp="1"/>
          </p:cNvSpPr>
          <p:nvPr>
            <p:ph idx="1"/>
          </p:nvPr>
        </p:nvSpPr>
        <p:spPr>
          <a:xfrm>
            <a:off x="333375" y="1825625"/>
            <a:ext cx="11515726" cy="4351338"/>
          </a:xfrm>
        </p:spPr>
        <p:txBody>
          <a:bodyPr>
            <a:normAutofit lnSpcReduction="10000"/>
          </a:bodyPr>
          <a:lstStyle/>
          <a:p>
            <a:pPr>
              <a:spcAft>
                <a:spcPts val="600"/>
              </a:spcAft>
            </a:pPr>
            <a:r>
              <a:rPr lang="en-US" dirty="0">
                <a:solidFill>
                  <a:schemeClr val="tx2"/>
                </a:solidFill>
              </a:rPr>
              <a:t>Current legislation is insufficient to manage the risk posed by CECs in RWAI.</a:t>
            </a:r>
          </a:p>
          <a:p>
            <a:pPr>
              <a:spcAft>
                <a:spcPts val="600"/>
              </a:spcAft>
            </a:pPr>
            <a:r>
              <a:rPr lang="en-US" dirty="0" err="1">
                <a:solidFill>
                  <a:schemeClr val="tx2"/>
                </a:solidFill>
              </a:rPr>
              <a:t>Prioritisation</a:t>
            </a:r>
            <a:r>
              <a:rPr lang="en-US" dirty="0">
                <a:solidFill>
                  <a:schemeClr val="tx2"/>
                </a:solidFill>
              </a:rPr>
              <a:t> rules from regulators are useful to identify substances of concern.</a:t>
            </a:r>
          </a:p>
          <a:p>
            <a:pPr>
              <a:spcAft>
                <a:spcPts val="600"/>
              </a:spcAft>
            </a:pPr>
            <a:r>
              <a:rPr lang="en-US" dirty="0">
                <a:solidFill>
                  <a:schemeClr val="tx2"/>
                </a:solidFill>
              </a:rPr>
              <a:t>EQS developed under the WFD are not enough to protect all exposed organisms by RWAI.</a:t>
            </a:r>
          </a:p>
          <a:p>
            <a:pPr>
              <a:spcAft>
                <a:spcPts val="600"/>
              </a:spcAft>
            </a:pPr>
            <a:r>
              <a:rPr lang="en-US" dirty="0">
                <a:solidFill>
                  <a:schemeClr val="tx2"/>
                </a:solidFill>
              </a:rPr>
              <a:t>New EQS to protect the terrestrial compartment and their consumers are proposed.</a:t>
            </a:r>
          </a:p>
          <a:p>
            <a:pPr>
              <a:spcAft>
                <a:spcPts val="600"/>
              </a:spcAft>
            </a:pPr>
            <a:r>
              <a:rPr lang="en-US" dirty="0">
                <a:solidFill>
                  <a:schemeClr val="tx2"/>
                </a:solidFill>
              </a:rPr>
              <a:t>Data gaps exist on soil ecosystem, WWTP removal efficiencies and degradation products.</a:t>
            </a:r>
            <a:endParaRPr lang="fr-FR" dirty="0">
              <a:solidFill>
                <a:schemeClr val="tx2"/>
              </a:solidFill>
            </a:endParaRPr>
          </a:p>
        </p:txBody>
      </p:sp>
      <p:sp>
        <p:nvSpPr>
          <p:cNvPr id="4" name="Espace réservé du pied de page 3">
            <a:extLst>
              <a:ext uri="{FF2B5EF4-FFF2-40B4-BE49-F238E27FC236}">
                <a16:creationId xmlns:a16="http://schemas.microsoft.com/office/drawing/2014/main" id="{F8A4CED3-ECD6-4E76-8D08-873C2E65B848}"/>
              </a:ext>
            </a:extLst>
          </p:cNvPr>
          <p:cNvSpPr>
            <a:spLocks noGrp="1"/>
          </p:cNvSpPr>
          <p:nvPr>
            <p:ph type="ftr" sz="quarter" idx="11"/>
          </p:nvPr>
        </p:nvSpPr>
        <p:spPr/>
        <p:txBody>
          <a:bodyPr/>
          <a:lstStyle/>
          <a:p>
            <a:r>
              <a:rPr lang="en-US"/>
              <a:t>SETAC SciCon Europe 30th Annual Meeting, Wednesday 6 May 2020 </a:t>
            </a:r>
            <a:endParaRPr lang="fr-FR"/>
          </a:p>
        </p:txBody>
      </p:sp>
      <p:sp>
        <p:nvSpPr>
          <p:cNvPr id="5" name="Titre 1">
            <a:extLst>
              <a:ext uri="{FF2B5EF4-FFF2-40B4-BE49-F238E27FC236}">
                <a16:creationId xmlns:a16="http://schemas.microsoft.com/office/drawing/2014/main" id="{C75BF0F5-7E77-4296-89B4-1CD123FCC9DB}"/>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600"/>
              </a:spcBef>
              <a:spcAft>
                <a:spcPts val="600"/>
              </a:spcAft>
            </a:pP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a:p>
            <a:pPr algn="l">
              <a:lnSpc>
                <a:spcPct val="120000"/>
              </a:lnSpc>
              <a:spcBef>
                <a:spcPts val="600"/>
              </a:spcBef>
              <a:spcAft>
                <a:spcPts val="600"/>
              </a:spcAft>
            </a:pPr>
            <a:endParaRPr lang="fr-FR" sz="3600" dirty="0">
              <a:solidFill>
                <a:srgbClr val="002060"/>
              </a:solidFill>
              <a:latin typeface="+mn-lt"/>
            </a:endParaRPr>
          </a:p>
          <a:p>
            <a:pPr algn="l">
              <a:lnSpc>
                <a:spcPct val="120000"/>
              </a:lnSpc>
              <a:spcBef>
                <a:spcPts val="600"/>
              </a:spcBef>
              <a:spcAft>
                <a:spcPts val="600"/>
              </a:spcAft>
            </a:pPr>
            <a:r>
              <a:rPr lang="en-US" sz="14400" dirty="0">
                <a:solidFill>
                  <a:srgbClr val="002060"/>
                </a:solidFill>
                <a:latin typeface="+mn-lt"/>
              </a:rPr>
              <a:t>Key messages</a:t>
            </a:r>
          </a:p>
          <a:p>
            <a:pPr algn="l">
              <a:lnSpc>
                <a:spcPct val="120000"/>
              </a:lnSpc>
              <a:spcBef>
                <a:spcPts val="600"/>
              </a:spcBef>
              <a:spcAft>
                <a:spcPts val="600"/>
              </a:spcAft>
            </a:pPr>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9596654"/>
      </p:ext>
    </p:extLst>
  </p:cSld>
  <p:clrMapOvr>
    <a:masterClrMapping/>
  </p:clrMapOvr>
  <mc:AlternateContent xmlns:mc="http://schemas.openxmlformats.org/markup-compatibility/2006" xmlns:p14="http://schemas.microsoft.com/office/powerpoint/2010/main">
    <mc:Choice Requires="p14">
      <p:transition spd="slow" p14:dur="2000" advTm="20964"/>
    </mc:Choice>
    <mc:Fallback xmlns="">
      <p:transition spd="slow" advTm="20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EDB0375-2BEF-4C9F-A206-ECC542EF8E25}"/>
              </a:ext>
            </a:extLst>
          </p:cNvPr>
          <p:cNvSpPr>
            <a:spLocks noGrp="1"/>
          </p:cNvSpPr>
          <p:nvPr>
            <p:ph idx="1"/>
          </p:nvPr>
        </p:nvSpPr>
        <p:spPr>
          <a:xfrm>
            <a:off x="187346" y="1442390"/>
            <a:ext cx="11428683" cy="4113537"/>
          </a:xfrm>
        </p:spPr>
        <p:txBody>
          <a:bodyPr>
            <a:normAutofit fontScale="70000" lnSpcReduction="20000"/>
          </a:bodyPr>
          <a:lstStyle/>
          <a:p>
            <a:pPr marL="0" indent="0">
              <a:spcBef>
                <a:spcPts val="1200"/>
              </a:spcBef>
              <a:spcAft>
                <a:spcPts val="1200"/>
              </a:spcAft>
              <a:buNone/>
            </a:pPr>
            <a:r>
              <a:rPr lang="en-US" sz="3300" dirty="0">
                <a:solidFill>
                  <a:srgbClr val="002060"/>
                </a:solidFill>
              </a:rPr>
              <a:t>Activities:</a:t>
            </a:r>
          </a:p>
          <a:p>
            <a:pPr>
              <a:spcBef>
                <a:spcPts val="1200"/>
              </a:spcBef>
              <a:spcAft>
                <a:spcPts val="1200"/>
              </a:spcAft>
            </a:pPr>
            <a:r>
              <a:rPr lang="en-US" sz="3300" dirty="0">
                <a:solidFill>
                  <a:srgbClr val="002060"/>
                </a:solidFill>
              </a:rPr>
              <a:t>Set a priority list of CECs (incl. ARB/ARG) based on monitoring results and </a:t>
            </a:r>
            <a:r>
              <a:rPr lang="en-US" sz="3300" dirty="0" err="1">
                <a:solidFill>
                  <a:srgbClr val="002060"/>
                </a:solidFill>
              </a:rPr>
              <a:t>prioritisation</a:t>
            </a:r>
            <a:r>
              <a:rPr lang="en-US" sz="3300" dirty="0">
                <a:solidFill>
                  <a:srgbClr val="002060"/>
                </a:solidFill>
              </a:rPr>
              <a:t> schemes at EU regulatory level.</a:t>
            </a:r>
          </a:p>
          <a:p>
            <a:pPr>
              <a:spcBef>
                <a:spcPts val="1200"/>
              </a:spcBef>
              <a:spcAft>
                <a:spcPts val="1200"/>
              </a:spcAft>
            </a:pPr>
            <a:r>
              <a:rPr lang="en-US" sz="3300" dirty="0">
                <a:solidFill>
                  <a:srgbClr val="002060"/>
                </a:solidFill>
              </a:rPr>
              <a:t>Assess degradation for prioritized CECs in WWTPs and develop efficient technologies. </a:t>
            </a:r>
          </a:p>
          <a:p>
            <a:pPr>
              <a:spcBef>
                <a:spcPts val="1200"/>
              </a:spcBef>
              <a:spcAft>
                <a:spcPts val="1200"/>
              </a:spcAft>
            </a:pPr>
            <a:r>
              <a:rPr lang="en-US" sz="3300" dirty="0">
                <a:solidFill>
                  <a:srgbClr val="002060"/>
                </a:solidFill>
              </a:rPr>
              <a:t>Develop the methodology to set quality standards for CECs in reuse water/sludge:</a:t>
            </a:r>
          </a:p>
          <a:p>
            <a:pPr>
              <a:spcBef>
                <a:spcPts val="1200"/>
              </a:spcBef>
              <a:spcAft>
                <a:spcPts val="1200"/>
              </a:spcAft>
            </a:pPr>
            <a:r>
              <a:rPr lang="en-US" sz="3300" dirty="0">
                <a:solidFill>
                  <a:srgbClr val="002060"/>
                </a:solidFill>
              </a:rPr>
              <a:t>Develop exposure scenarios for reuse water in order to allow a proper risk management.</a:t>
            </a:r>
          </a:p>
          <a:p>
            <a:pPr>
              <a:spcBef>
                <a:spcPts val="1200"/>
              </a:spcBef>
              <a:spcAft>
                <a:spcPts val="1200"/>
              </a:spcAft>
            </a:pPr>
            <a:r>
              <a:rPr lang="en-GB" sz="3300" dirty="0">
                <a:solidFill>
                  <a:srgbClr val="002060"/>
                </a:solidFill>
              </a:rPr>
              <a:t>Opportunity to participate in an international survey of SARS-CoV-2 in sewage using a common sampling and analysis protocol </a:t>
            </a:r>
            <a:endParaRPr lang="fr-FR" dirty="0">
              <a:solidFill>
                <a:srgbClr val="002060"/>
              </a:solidFill>
            </a:endParaRPr>
          </a:p>
        </p:txBody>
      </p:sp>
      <p:sp>
        <p:nvSpPr>
          <p:cNvPr id="4" name="Titre 1">
            <a:extLst>
              <a:ext uri="{FF2B5EF4-FFF2-40B4-BE49-F238E27FC236}">
                <a16:creationId xmlns:a16="http://schemas.microsoft.com/office/drawing/2014/main" id="{D2F17470-0A44-4279-A8A6-8356474864C5}"/>
              </a:ext>
            </a:extLst>
          </p:cNvPr>
          <p:cNvSpPr>
            <a:spLocks noGrp="1"/>
          </p:cNvSpPr>
          <p:nvPr>
            <p:ph type="title"/>
          </p:nvPr>
        </p:nvSpPr>
        <p:spPr>
          <a:xfrm>
            <a:off x="-1" y="-11668"/>
            <a:ext cx="12192001" cy="1150004"/>
          </a:xfrm>
          <a:solidFill>
            <a:schemeClr val="accent4"/>
          </a:solidFill>
          <a:ln>
            <a:noFill/>
          </a:ln>
        </p:spPr>
        <p:txBody>
          <a:bodyPr vert="horz" lIns="91440" tIns="45720" rIns="91440" bIns="45720" rtlCol="0" anchor="ctr">
            <a:normAutofit/>
          </a:bodyPr>
          <a:lstStyle/>
          <a:p>
            <a:r>
              <a:rPr lang="fr-FR" sz="3200" b="1" dirty="0">
                <a:solidFill>
                  <a:srgbClr val="002060"/>
                </a:solidFill>
              </a:rPr>
              <a:t>NORMAN network ‘water </a:t>
            </a:r>
            <a:r>
              <a:rPr lang="en-GB" sz="3200" b="1" dirty="0">
                <a:solidFill>
                  <a:srgbClr val="002060"/>
                </a:solidFill>
              </a:rPr>
              <a:t>reuse</a:t>
            </a:r>
            <a:r>
              <a:rPr lang="fr-FR" sz="3200" b="1" dirty="0">
                <a:solidFill>
                  <a:srgbClr val="002060"/>
                </a:solidFill>
              </a:rPr>
              <a:t> and </a:t>
            </a:r>
            <a:r>
              <a:rPr lang="en-GB" sz="3200" b="1" dirty="0">
                <a:solidFill>
                  <a:srgbClr val="002060"/>
                </a:solidFill>
              </a:rPr>
              <a:t>policy</a:t>
            </a:r>
            <a:r>
              <a:rPr lang="fr-FR" sz="3200" b="1" dirty="0">
                <a:solidFill>
                  <a:srgbClr val="002060"/>
                </a:solidFill>
              </a:rPr>
              <a:t> support ’ </a:t>
            </a:r>
            <a:r>
              <a:rPr lang="fr-FR" sz="3200" b="1" dirty="0" err="1">
                <a:solidFill>
                  <a:srgbClr val="002060"/>
                </a:solidFill>
              </a:rPr>
              <a:t>working</a:t>
            </a:r>
            <a:r>
              <a:rPr lang="fr-FR" sz="3200" b="1" dirty="0">
                <a:solidFill>
                  <a:srgbClr val="002060"/>
                </a:solidFill>
              </a:rPr>
              <a:t> group </a:t>
            </a:r>
          </a:p>
        </p:txBody>
      </p:sp>
      <p:sp>
        <p:nvSpPr>
          <p:cNvPr id="7" name="Espace réservé du contenu 2">
            <a:extLst>
              <a:ext uri="{FF2B5EF4-FFF2-40B4-BE49-F238E27FC236}">
                <a16:creationId xmlns:a16="http://schemas.microsoft.com/office/drawing/2014/main" id="{67186B51-F668-46C9-BEF1-F942C40E9C27}"/>
              </a:ext>
            </a:extLst>
          </p:cNvPr>
          <p:cNvSpPr txBox="1">
            <a:spLocks/>
          </p:cNvSpPr>
          <p:nvPr/>
        </p:nvSpPr>
        <p:spPr>
          <a:xfrm>
            <a:off x="1238249" y="5453075"/>
            <a:ext cx="9715499" cy="682278"/>
          </a:xfrm>
          <a:prstGeom prst="rect">
            <a:avLst/>
          </a:prstGeom>
          <a:solidFill>
            <a:srgbClr val="002060"/>
          </a:solidFill>
        </p:spPr>
        <p:txBody>
          <a:bodyPr vert="horz" lIns="91440" tIns="45720" rIns="91440" bIns="45720" rtlCol="0" anchor="ctr">
            <a:normAutofit fontScale="77500" lnSpcReduction="20000"/>
          </a:bodyPr>
          <a:lstStyle>
            <a:lvl1pPr indent="0">
              <a:lnSpc>
                <a:spcPct val="90000"/>
              </a:lnSpc>
              <a:spcBef>
                <a:spcPts val="1000"/>
              </a:spcBef>
              <a:buFont typeface="Arial" panose="020B0604020202020204" pitchFamily="34" charset="0"/>
              <a:buNone/>
              <a:defRPr sz="2000" b="1">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00000"/>
              </a:lnSpc>
              <a:spcBef>
                <a:spcPts val="0"/>
              </a:spcBef>
              <a:defRPr/>
            </a:pPr>
            <a:r>
              <a:rPr lang="en-US" dirty="0"/>
              <a:t>We are asking any expert in the field willing to join the NORMAN network to express their interest! The planned satellite meeting at this EU SETAC congress has been cancelled and will be replace by a virtual meeting mid-June.</a:t>
            </a:r>
            <a:endParaRPr lang="fr-FR" dirty="0"/>
          </a:p>
        </p:txBody>
      </p:sp>
      <p:sp>
        <p:nvSpPr>
          <p:cNvPr id="5" name="Espace réservé du pied de page 4">
            <a:extLst>
              <a:ext uri="{FF2B5EF4-FFF2-40B4-BE49-F238E27FC236}">
                <a16:creationId xmlns:a16="http://schemas.microsoft.com/office/drawing/2014/main" id="{75AC9DCD-B97C-49B7-87DA-492A34AAB1E5}"/>
              </a:ext>
            </a:extLst>
          </p:cNvPr>
          <p:cNvSpPr>
            <a:spLocks noGrp="1"/>
          </p:cNvSpPr>
          <p:nvPr>
            <p:ph type="ftr" sz="quarter" idx="11"/>
          </p:nvPr>
        </p:nvSpPr>
        <p:spPr>
          <a:xfrm>
            <a:off x="7734300" y="6492875"/>
            <a:ext cx="4457700" cy="365125"/>
          </a:xfrm>
        </p:spPr>
        <p:txBody>
          <a:bodyPr/>
          <a:lstStyle/>
          <a:p>
            <a:r>
              <a:rPr lang="en-US" dirty="0"/>
              <a:t>SETAC </a:t>
            </a:r>
            <a:r>
              <a:rPr lang="en-US" dirty="0" err="1"/>
              <a:t>SciCon</a:t>
            </a:r>
            <a:r>
              <a:rPr lang="en-US" dirty="0"/>
              <a:t> Europe 30th Annual Meeting, Wednesday 6 May 2020 </a:t>
            </a:r>
            <a:endParaRPr lang="fr-FR"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9561710"/>
      </p:ext>
    </p:extLst>
  </p:cSld>
  <p:clrMapOvr>
    <a:masterClrMapping/>
  </p:clrMapOvr>
  <mc:AlternateContent xmlns:mc="http://schemas.openxmlformats.org/markup-compatibility/2006" xmlns:p14="http://schemas.microsoft.com/office/powerpoint/2010/main">
    <mc:Choice Requires="p14">
      <p:transition spd="slow" p14:dur="2000" advTm="25908"/>
    </mc:Choice>
    <mc:Fallback xmlns="">
      <p:transition spd="slow" advTm="2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3D3F8EF4-6E20-4B37-98C8-F0975300FE49}"/>
              </a:ext>
            </a:extLst>
          </p:cNvPr>
          <p:cNvSpPr>
            <a:spLocks noGrp="1"/>
          </p:cNvSpPr>
          <p:nvPr>
            <p:ph type="title"/>
          </p:nvPr>
        </p:nvSpPr>
        <p:spPr>
          <a:xfrm>
            <a:off x="0" y="-11669"/>
            <a:ext cx="12192000" cy="1325563"/>
          </a:xfrm>
          <a:solidFill>
            <a:schemeClr val="accent4"/>
          </a:solidFill>
          <a:ln>
            <a:noFill/>
          </a:ln>
        </p:spPr>
        <p:txBody>
          <a:bodyPr vert="horz" lIns="91440" tIns="45720" rIns="91440" bIns="45720" rtlCol="0" anchor="ctr">
            <a:normAutofit fontScale="90000"/>
          </a:bodyPr>
          <a:lstStyle/>
          <a:p>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endParaRPr lang="fr-FR" sz="3600" b="1" dirty="0"/>
          </a:p>
        </p:txBody>
      </p:sp>
      <p:sp>
        <p:nvSpPr>
          <p:cNvPr id="4" name="Espace réservé du contenu 3">
            <a:extLst>
              <a:ext uri="{FF2B5EF4-FFF2-40B4-BE49-F238E27FC236}">
                <a16:creationId xmlns:a16="http://schemas.microsoft.com/office/drawing/2014/main" id="{70F8F370-7DCC-4D14-82C7-498D119132B9}"/>
              </a:ext>
            </a:extLst>
          </p:cNvPr>
          <p:cNvSpPr>
            <a:spLocks noGrp="1"/>
          </p:cNvSpPr>
          <p:nvPr>
            <p:ph idx="1"/>
          </p:nvPr>
        </p:nvSpPr>
        <p:spPr>
          <a:xfrm>
            <a:off x="666749" y="262431"/>
            <a:ext cx="10515600" cy="795122"/>
          </a:xfrm>
        </p:spPr>
        <p:txBody>
          <a:bodyPr>
            <a:normAutofit/>
          </a:bodyPr>
          <a:lstStyle/>
          <a:p>
            <a:pPr marL="0" indent="0" algn="ctr">
              <a:spcBef>
                <a:spcPts val="1200"/>
              </a:spcBef>
              <a:spcAft>
                <a:spcPts val="1200"/>
              </a:spcAft>
              <a:buNone/>
            </a:pPr>
            <a:r>
              <a:rPr lang="fr-FR" sz="3200" dirty="0" err="1">
                <a:solidFill>
                  <a:srgbClr val="002060"/>
                </a:solidFill>
              </a:rPr>
              <a:t>Thank</a:t>
            </a:r>
            <a:r>
              <a:rPr lang="fr-FR" sz="3200" dirty="0">
                <a:solidFill>
                  <a:srgbClr val="002060"/>
                </a:solidFill>
              </a:rPr>
              <a:t> </a:t>
            </a:r>
            <a:r>
              <a:rPr lang="fr-FR" sz="3200" dirty="0" err="1">
                <a:solidFill>
                  <a:srgbClr val="002060"/>
                </a:solidFill>
              </a:rPr>
              <a:t>you</a:t>
            </a:r>
            <a:r>
              <a:rPr lang="fr-FR" sz="3200" dirty="0">
                <a:solidFill>
                  <a:srgbClr val="002060"/>
                </a:solidFill>
              </a:rPr>
              <a:t> for </a:t>
            </a:r>
            <a:r>
              <a:rPr lang="fr-FR" sz="3200" dirty="0" err="1">
                <a:solidFill>
                  <a:srgbClr val="002060"/>
                </a:solidFill>
              </a:rPr>
              <a:t>your</a:t>
            </a:r>
            <a:r>
              <a:rPr lang="fr-FR" sz="3200" dirty="0">
                <a:solidFill>
                  <a:srgbClr val="002060"/>
                </a:solidFill>
              </a:rPr>
              <a:t> attention!</a:t>
            </a:r>
          </a:p>
          <a:p>
            <a:pPr marL="0" indent="0" algn="ctr">
              <a:spcBef>
                <a:spcPts val="1200"/>
              </a:spcBef>
              <a:spcAft>
                <a:spcPts val="1200"/>
              </a:spcAft>
              <a:buNone/>
            </a:pPr>
            <a:endParaRPr lang="fr-FR" sz="3200" dirty="0">
              <a:solidFill>
                <a:srgbClr val="002060"/>
              </a:solidFill>
            </a:endParaRPr>
          </a:p>
        </p:txBody>
      </p:sp>
      <p:sp>
        <p:nvSpPr>
          <p:cNvPr id="2" name="Espace réservé du pied de page 1">
            <a:extLst>
              <a:ext uri="{FF2B5EF4-FFF2-40B4-BE49-F238E27FC236}">
                <a16:creationId xmlns:a16="http://schemas.microsoft.com/office/drawing/2014/main" id="{66F9CE2E-C9C0-47A9-879A-0E2E2F9A800B}"/>
              </a:ext>
            </a:extLst>
          </p:cNvPr>
          <p:cNvSpPr>
            <a:spLocks noGrp="1"/>
          </p:cNvSpPr>
          <p:nvPr>
            <p:ph type="ftr" sz="quarter" idx="11"/>
          </p:nvPr>
        </p:nvSpPr>
        <p:spPr>
          <a:xfrm>
            <a:off x="7753350" y="6623050"/>
            <a:ext cx="4438650" cy="234950"/>
          </a:xfrm>
        </p:spPr>
        <p:txBody>
          <a:bodyPr/>
          <a:lstStyle/>
          <a:p>
            <a:r>
              <a:rPr lang="en-US" dirty="0"/>
              <a:t>SETAC </a:t>
            </a:r>
            <a:r>
              <a:rPr lang="en-US" dirty="0" err="1"/>
              <a:t>SciCon</a:t>
            </a:r>
            <a:r>
              <a:rPr lang="en-US" dirty="0"/>
              <a:t> Europe 30th Annual Meeting, Wednesday 6 May 2020 </a:t>
            </a:r>
            <a:endParaRPr lang="fr-FR" dirty="0"/>
          </a:p>
        </p:txBody>
      </p:sp>
      <p:pic>
        <p:nvPicPr>
          <p:cNvPr id="8" name="Image 7">
            <a:extLst>
              <a:ext uri="{FF2B5EF4-FFF2-40B4-BE49-F238E27FC236}">
                <a16:creationId xmlns:a16="http://schemas.microsoft.com/office/drawing/2014/main" id="{8CDB6CFA-C079-4DA5-AFD2-1EF0DFC31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986" y="1825346"/>
            <a:ext cx="2143125" cy="2143125"/>
          </a:xfrm>
          <a:prstGeom prst="rect">
            <a:avLst/>
          </a:prstGeom>
        </p:spPr>
      </p:pic>
      <p:sp>
        <p:nvSpPr>
          <p:cNvPr id="9" name="ZoneTexte 8">
            <a:extLst>
              <a:ext uri="{FF2B5EF4-FFF2-40B4-BE49-F238E27FC236}">
                <a16:creationId xmlns:a16="http://schemas.microsoft.com/office/drawing/2014/main" id="{73D24705-5985-4545-A7BA-BCFF1D164B83}"/>
              </a:ext>
            </a:extLst>
          </p:cNvPr>
          <p:cNvSpPr txBox="1"/>
          <p:nvPr/>
        </p:nvSpPr>
        <p:spPr>
          <a:xfrm>
            <a:off x="751113" y="4267201"/>
            <a:ext cx="10994571" cy="830997"/>
          </a:xfrm>
          <a:prstGeom prst="rect">
            <a:avLst/>
          </a:prstGeom>
          <a:noFill/>
          <a:ln w="38100">
            <a:solidFill>
              <a:srgbClr val="002060"/>
            </a:solidFill>
          </a:ln>
        </p:spPr>
        <p:txBody>
          <a:bodyPr wrap="square" rtlCol="0">
            <a:spAutoFit/>
          </a:bodyPr>
          <a:lstStyle/>
          <a:p>
            <a:pPr algn="ctr"/>
            <a:r>
              <a:rPr lang="en-US" sz="2400" dirty="0">
                <a:solidFill>
                  <a:srgbClr val="002060"/>
                </a:solidFill>
              </a:rPr>
              <a:t>Interaction between presenters and participants will be enabled during the meeting session discussion on Wednesday 6 May 2020, 13:45-14:30 UTC.</a:t>
            </a:r>
            <a:endParaRPr lang="fr-FR" sz="2400" dirty="0">
              <a:solidFill>
                <a:srgbClr val="002060"/>
              </a:solidFill>
            </a:endParaRPr>
          </a:p>
        </p:txBody>
      </p:sp>
      <p:sp>
        <p:nvSpPr>
          <p:cNvPr id="10" name="ZoneTexte 9">
            <a:extLst>
              <a:ext uri="{FF2B5EF4-FFF2-40B4-BE49-F238E27FC236}">
                <a16:creationId xmlns:a16="http://schemas.microsoft.com/office/drawing/2014/main" id="{64C225B7-5F70-4612-BB6A-A5C7220EA9D7}"/>
              </a:ext>
            </a:extLst>
          </p:cNvPr>
          <p:cNvSpPr txBox="1"/>
          <p:nvPr/>
        </p:nvSpPr>
        <p:spPr>
          <a:xfrm>
            <a:off x="751112" y="5429885"/>
            <a:ext cx="10994571" cy="461665"/>
          </a:xfrm>
          <a:prstGeom prst="rect">
            <a:avLst/>
          </a:prstGeom>
          <a:noFill/>
          <a:ln w="38100">
            <a:solidFill>
              <a:srgbClr val="002060"/>
            </a:solidFill>
          </a:ln>
        </p:spPr>
        <p:txBody>
          <a:bodyPr wrap="square" rtlCol="0">
            <a:spAutoFit/>
          </a:bodyPr>
          <a:lstStyle>
            <a:defPPr>
              <a:defRPr lang="fr-FR"/>
            </a:defPPr>
            <a:lvl1pPr algn="ctr">
              <a:defRPr sz="2400"/>
            </a:lvl1pPr>
          </a:lstStyle>
          <a:p>
            <a:r>
              <a:rPr lang="en-US" dirty="0">
                <a:solidFill>
                  <a:srgbClr val="002060"/>
                </a:solidFill>
              </a:rPr>
              <a:t>You can also leave your question in the </a:t>
            </a:r>
            <a:r>
              <a:rPr lang="fr-FR" dirty="0">
                <a:solidFill>
                  <a:srgbClr val="002060"/>
                </a:solidFill>
              </a:rPr>
              <a:t>Q&amp;A chat box and </a:t>
            </a:r>
            <a:r>
              <a:rPr lang="fr-FR" dirty="0" err="1">
                <a:solidFill>
                  <a:srgbClr val="002060"/>
                </a:solidFill>
              </a:rPr>
              <a:t>we</a:t>
            </a:r>
            <a:r>
              <a:rPr lang="fr-FR" dirty="0">
                <a:solidFill>
                  <a:srgbClr val="002060"/>
                </a:solidFill>
              </a:rPr>
              <a:t> </a:t>
            </a:r>
            <a:r>
              <a:rPr lang="fr-FR" dirty="0" err="1">
                <a:solidFill>
                  <a:srgbClr val="002060"/>
                </a:solidFill>
              </a:rPr>
              <a:t>will</a:t>
            </a:r>
            <a:r>
              <a:rPr lang="fr-FR" dirty="0">
                <a:solidFill>
                  <a:srgbClr val="002060"/>
                </a:solidFill>
              </a:rPr>
              <a:t> </a:t>
            </a:r>
            <a:r>
              <a:rPr lang="fr-FR" dirty="0" err="1">
                <a:solidFill>
                  <a:srgbClr val="002060"/>
                </a:solidFill>
              </a:rPr>
              <a:t>answer</a:t>
            </a:r>
            <a:r>
              <a:rPr lang="fr-FR" dirty="0">
                <a:solidFill>
                  <a:srgbClr val="002060"/>
                </a:solidFill>
              </a:rPr>
              <a:t> to </a:t>
            </a:r>
            <a:r>
              <a:rPr lang="fr-FR" dirty="0" err="1">
                <a:solidFill>
                  <a:srgbClr val="002060"/>
                </a:solidFill>
              </a:rPr>
              <a:t>you</a:t>
            </a:r>
            <a:r>
              <a:rPr lang="fr-FR" dirty="0">
                <a:solidFill>
                  <a:srgbClr val="002060"/>
                </a:solidFill>
              </a:rPr>
              <a:t> ASAP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6497653"/>
      </p:ext>
    </p:extLst>
  </p:cSld>
  <p:clrMapOvr>
    <a:masterClrMapping/>
  </p:clrMapOvr>
  <mc:AlternateContent xmlns:mc="http://schemas.openxmlformats.org/markup-compatibility/2006" xmlns:p14="http://schemas.microsoft.com/office/powerpoint/2010/main">
    <mc:Choice Requires="p14">
      <p:transition spd="slow" p14:dur="2000" advTm="5138"/>
    </mc:Choice>
    <mc:Fallback xmlns="">
      <p:transition spd="slow" advTm="5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338C6CD-F2AF-4745-9F83-657293A5F5D1}"/>
              </a:ext>
            </a:extLst>
          </p:cNvPr>
          <p:cNvSpPr>
            <a:spLocks noGrp="1"/>
          </p:cNvSpPr>
          <p:nvPr>
            <p:ph idx="1"/>
          </p:nvPr>
        </p:nvSpPr>
        <p:spPr>
          <a:xfrm>
            <a:off x="838200" y="1901825"/>
            <a:ext cx="10515600" cy="4209415"/>
          </a:xfrm>
        </p:spPr>
        <p:txBody>
          <a:bodyPr>
            <a:normAutofit/>
          </a:bodyPr>
          <a:lstStyle/>
          <a:p>
            <a:pPr>
              <a:spcAft>
                <a:spcPts val="600"/>
              </a:spcAft>
            </a:pPr>
            <a:r>
              <a:rPr lang="en-GB" dirty="0">
                <a:solidFill>
                  <a:srgbClr val="002060"/>
                </a:solidFill>
              </a:rPr>
              <a:t>Global water scarcity </a:t>
            </a:r>
          </a:p>
          <a:p>
            <a:pPr>
              <a:spcAft>
                <a:spcPts val="600"/>
              </a:spcAft>
            </a:pPr>
            <a:r>
              <a:rPr lang="en-GB" dirty="0">
                <a:solidFill>
                  <a:srgbClr val="002060"/>
                </a:solidFill>
              </a:rPr>
              <a:t>Agricultural irrigation is the major use of water</a:t>
            </a:r>
          </a:p>
          <a:p>
            <a:pPr>
              <a:spcAft>
                <a:spcPts val="600"/>
              </a:spcAft>
            </a:pPr>
            <a:r>
              <a:rPr lang="en-GB" dirty="0">
                <a:solidFill>
                  <a:srgbClr val="002060"/>
                </a:solidFill>
              </a:rPr>
              <a:t>Water reused in EU without harmonised rules</a:t>
            </a:r>
          </a:p>
          <a:p>
            <a:pPr>
              <a:spcAft>
                <a:spcPts val="600"/>
              </a:spcAft>
            </a:pPr>
            <a:r>
              <a:rPr lang="fr-FR" dirty="0">
                <a:solidFill>
                  <a:srgbClr val="002060"/>
                </a:solidFill>
              </a:rPr>
              <a:t>EC </a:t>
            </a:r>
            <a:r>
              <a:rPr lang="en-US" dirty="0">
                <a:solidFill>
                  <a:srgbClr val="002060"/>
                </a:solidFill>
              </a:rPr>
              <a:t>proposal for a regulation on Minimum Quality Requirements for reclaimed water reuse (2018)</a:t>
            </a:r>
          </a:p>
          <a:p>
            <a:pPr>
              <a:spcAft>
                <a:spcPts val="600"/>
              </a:spcAft>
            </a:pPr>
            <a:r>
              <a:rPr lang="en-US" dirty="0">
                <a:solidFill>
                  <a:srgbClr val="002060"/>
                </a:solidFill>
              </a:rPr>
              <a:t>EFSA and </a:t>
            </a:r>
            <a:r>
              <a:rPr lang="en-US" dirty="0" err="1">
                <a:solidFill>
                  <a:srgbClr val="002060"/>
                </a:solidFill>
              </a:rPr>
              <a:t>SCHEER</a:t>
            </a:r>
            <a:r>
              <a:rPr lang="en-US" dirty="0">
                <a:solidFill>
                  <a:srgbClr val="002060"/>
                </a:solidFill>
              </a:rPr>
              <a:t> opinion: the proposal provided insufficient protection to environmental and human health especially with regard to Compounds of Emerging Concern (CECs).</a:t>
            </a:r>
          </a:p>
        </p:txBody>
      </p:sp>
      <p:sp>
        <p:nvSpPr>
          <p:cNvPr id="4" name="Espace réservé du pied de page 3">
            <a:extLst>
              <a:ext uri="{FF2B5EF4-FFF2-40B4-BE49-F238E27FC236}">
                <a16:creationId xmlns:a16="http://schemas.microsoft.com/office/drawing/2014/main" id="{06C515DA-F872-4776-BF92-FA04A1A12273}"/>
              </a:ext>
            </a:extLst>
          </p:cNvPr>
          <p:cNvSpPr>
            <a:spLocks noGrp="1"/>
          </p:cNvSpPr>
          <p:nvPr>
            <p:ph type="ftr" sz="quarter" idx="11"/>
          </p:nvPr>
        </p:nvSpPr>
        <p:spPr>
          <a:xfrm>
            <a:off x="7781925" y="6492875"/>
            <a:ext cx="4410075" cy="365125"/>
          </a:xfrm>
        </p:spPr>
        <p:txBody>
          <a:bodyPr/>
          <a:lstStyle/>
          <a:p>
            <a:r>
              <a:rPr lang="en-US" dirty="0"/>
              <a:t>SETAC </a:t>
            </a:r>
            <a:r>
              <a:rPr lang="en-US" dirty="0" err="1"/>
              <a:t>SciCon</a:t>
            </a:r>
            <a:r>
              <a:rPr lang="en-US" dirty="0"/>
              <a:t> Europe 30th Annual Meeting, Wednesday 6 May 2020 </a:t>
            </a:r>
            <a:endParaRPr lang="fr-FR" dirty="0"/>
          </a:p>
        </p:txBody>
      </p:sp>
      <p:sp>
        <p:nvSpPr>
          <p:cNvPr id="5" name="Titre 1">
            <a:extLst>
              <a:ext uri="{FF2B5EF4-FFF2-40B4-BE49-F238E27FC236}">
                <a16:creationId xmlns:a16="http://schemas.microsoft.com/office/drawing/2014/main" id="{A85B1912-7EC3-4DAC-9573-B35A923F0B16}"/>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en-GB" sz="14400" dirty="0">
                <a:solidFill>
                  <a:srgbClr val="002060"/>
                </a:solidFill>
                <a:latin typeface="+mn-lt"/>
              </a:rPr>
              <a:t>Context</a:t>
            </a:r>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9708923"/>
      </p:ext>
    </p:extLst>
  </p:cSld>
  <p:clrMapOvr>
    <a:masterClrMapping/>
  </p:clrMapOvr>
  <mc:AlternateContent xmlns:mc="http://schemas.openxmlformats.org/markup-compatibility/2006" xmlns:p14="http://schemas.microsoft.com/office/powerpoint/2010/main">
    <mc:Choice Requires="p14">
      <p:transition spd="slow" p14:dur="2000" advTm="112203"/>
    </mc:Choice>
    <mc:Fallback xmlns="">
      <p:transition spd="slow" advTm="11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323F305-2841-44C5-ADED-74AA1734ABEB}"/>
              </a:ext>
            </a:extLst>
          </p:cNvPr>
          <p:cNvSpPr>
            <a:spLocks noGrp="1"/>
          </p:cNvSpPr>
          <p:nvPr>
            <p:ph idx="1"/>
          </p:nvPr>
        </p:nvSpPr>
        <p:spPr>
          <a:xfrm>
            <a:off x="0" y="1895475"/>
            <a:ext cx="12484359" cy="4746625"/>
          </a:xfrm>
        </p:spPr>
        <p:txBody>
          <a:bodyPr>
            <a:noAutofit/>
          </a:bodyPr>
          <a:lstStyle/>
          <a:p>
            <a:r>
              <a:rPr lang="en-US" sz="3200" dirty="0">
                <a:solidFill>
                  <a:srgbClr val="002060"/>
                </a:solidFill>
              </a:rPr>
              <a:t>Identification and </a:t>
            </a:r>
            <a:r>
              <a:rPr lang="en-GB" sz="3200" dirty="0">
                <a:solidFill>
                  <a:srgbClr val="002060"/>
                </a:solidFill>
              </a:rPr>
              <a:t>prioritisation</a:t>
            </a:r>
            <a:r>
              <a:rPr lang="en-US" sz="3200" dirty="0">
                <a:solidFill>
                  <a:srgbClr val="002060"/>
                </a:solidFill>
              </a:rPr>
              <a:t> of chemical contaminants </a:t>
            </a:r>
            <a:r>
              <a:rPr lang="fr-FR" sz="3200" dirty="0">
                <a:solidFill>
                  <a:srgbClr val="002060"/>
                </a:solidFill>
              </a:rPr>
              <a:t>of </a:t>
            </a:r>
            <a:r>
              <a:rPr lang="en-GB" sz="3200" dirty="0">
                <a:solidFill>
                  <a:srgbClr val="002060"/>
                </a:solidFill>
              </a:rPr>
              <a:t>concern</a:t>
            </a:r>
          </a:p>
          <a:p>
            <a:pPr lvl="1">
              <a:buFont typeface="Wingdings" panose="05000000000000000000" pitchFamily="2" charset="2"/>
              <a:buChar char="ü"/>
            </a:pPr>
            <a:r>
              <a:rPr lang="en-US" dirty="0">
                <a:solidFill>
                  <a:srgbClr val="002060"/>
                </a:solidFill>
              </a:rPr>
              <a:t>Sources of wastewater and EU policy landscape</a:t>
            </a:r>
          </a:p>
          <a:p>
            <a:pPr lvl="1">
              <a:spcAft>
                <a:spcPts val="600"/>
              </a:spcAft>
              <a:buFont typeface="Wingdings" panose="05000000000000000000" pitchFamily="2" charset="2"/>
              <a:buChar char="ü"/>
            </a:pPr>
            <a:r>
              <a:rPr lang="en-GB" dirty="0">
                <a:solidFill>
                  <a:srgbClr val="002060"/>
                </a:solidFill>
              </a:rPr>
              <a:t>Prioritisation</a:t>
            </a:r>
            <a:r>
              <a:rPr lang="fr-FR" dirty="0">
                <a:solidFill>
                  <a:srgbClr val="002060"/>
                </a:solidFill>
              </a:rPr>
              <a:t> of candidate substances</a:t>
            </a:r>
            <a:endParaRPr lang="fr-FR" sz="2800" dirty="0">
              <a:solidFill>
                <a:srgbClr val="002060"/>
              </a:solidFill>
            </a:endParaRPr>
          </a:p>
          <a:p>
            <a:r>
              <a:rPr lang="en-US" sz="3200" dirty="0">
                <a:solidFill>
                  <a:srgbClr val="002060"/>
                </a:solidFill>
              </a:rPr>
              <a:t>Methodological approach to derive chemical quality </a:t>
            </a:r>
            <a:r>
              <a:rPr lang="fr-FR" sz="3200" dirty="0">
                <a:solidFill>
                  <a:srgbClr val="002060"/>
                </a:solidFill>
              </a:rPr>
              <a:t>standards for RWAI</a:t>
            </a:r>
          </a:p>
          <a:p>
            <a:pPr lvl="1">
              <a:buFont typeface="Wingdings" panose="05000000000000000000" pitchFamily="2" charset="2"/>
              <a:buChar char="ü"/>
            </a:pPr>
            <a:r>
              <a:rPr lang="en-US" dirty="0">
                <a:solidFill>
                  <a:srgbClr val="002060"/>
                </a:solidFill>
              </a:rPr>
              <a:t>Identification of the environmental compartments and organisms at risk</a:t>
            </a:r>
          </a:p>
          <a:p>
            <a:pPr lvl="1">
              <a:spcAft>
                <a:spcPts val="600"/>
              </a:spcAft>
              <a:buFont typeface="Wingdings" panose="05000000000000000000" pitchFamily="2" charset="2"/>
              <a:buChar char="ü"/>
            </a:pPr>
            <a:r>
              <a:rPr lang="en-US" dirty="0">
                <a:solidFill>
                  <a:srgbClr val="002060"/>
                </a:solidFill>
              </a:rPr>
              <a:t>Evaluation of the applicability of the EQS derivation methodology under the WFD</a:t>
            </a:r>
            <a:endParaRPr lang="en-US" sz="2800" dirty="0">
              <a:solidFill>
                <a:srgbClr val="002060"/>
              </a:solidFill>
            </a:endParaRPr>
          </a:p>
          <a:p>
            <a:pPr>
              <a:lnSpc>
                <a:spcPct val="100000"/>
              </a:lnSpc>
            </a:pPr>
            <a:r>
              <a:rPr lang="en-US" sz="3200" dirty="0">
                <a:solidFill>
                  <a:srgbClr val="002060"/>
                </a:solidFill>
              </a:rPr>
              <a:t>Data gaps, uncertainties and research needs</a:t>
            </a:r>
          </a:p>
          <a:p>
            <a:pPr lvl="1">
              <a:buFont typeface="Wingdings" panose="05000000000000000000" pitchFamily="2" charset="2"/>
              <a:buChar char="ü"/>
            </a:pPr>
            <a:r>
              <a:rPr lang="fr-FR" dirty="0">
                <a:solidFill>
                  <a:srgbClr val="002060"/>
                </a:solidFill>
              </a:rPr>
              <a:t>Transformation </a:t>
            </a:r>
            <a:r>
              <a:rPr lang="en-GB" dirty="0">
                <a:solidFill>
                  <a:srgbClr val="002060"/>
                </a:solidFill>
              </a:rPr>
              <a:t>products</a:t>
            </a:r>
            <a:r>
              <a:rPr lang="fr-FR" dirty="0">
                <a:solidFill>
                  <a:srgbClr val="002060"/>
                </a:solidFill>
              </a:rPr>
              <a:t>, </a:t>
            </a:r>
            <a:r>
              <a:rPr lang="en-GB" dirty="0">
                <a:solidFill>
                  <a:srgbClr val="002060"/>
                </a:solidFill>
              </a:rPr>
              <a:t>unregulated</a:t>
            </a:r>
            <a:r>
              <a:rPr lang="fr-FR" dirty="0">
                <a:solidFill>
                  <a:srgbClr val="002060"/>
                </a:solidFill>
              </a:rPr>
              <a:t> substances, data on </a:t>
            </a:r>
            <a:r>
              <a:rPr lang="en-US" dirty="0">
                <a:solidFill>
                  <a:srgbClr val="002060"/>
                </a:solidFill>
              </a:rPr>
              <a:t>terrestrial ecosystems</a:t>
            </a:r>
          </a:p>
          <a:p>
            <a:pPr lvl="1">
              <a:buFont typeface="Wingdings" panose="05000000000000000000" pitchFamily="2" charset="2"/>
              <a:buChar char="ü"/>
            </a:pPr>
            <a:r>
              <a:rPr lang="en-US" dirty="0">
                <a:solidFill>
                  <a:srgbClr val="002060"/>
                </a:solidFill>
              </a:rPr>
              <a:t>NORMAN Working group on ‘Water reuse and policy support’</a:t>
            </a:r>
            <a:endParaRPr lang="fr-FR" dirty="0">
              <a:solidFill>
                <a:srgbClr val="002060"/>
              </a:solidFill>
            </a:endParaRPr>
          </a:p>
        </p:txBody>
      </p:sp>
      <p:sp>
        <p:nvSpPr>
          <p:cNvPr id="4" name="Titre 1">
            <a:extLst>
              <a:ext uri="{FF2B5EF4-FFF2-40B4-BE49-F238E27FC236}">
                <a16:creationId xmlns:a16="http://schemas.microsoft.com/office/drawing/2014/main" id="{DBFDDCDF-3EE0-4D1D-9D40-002D59AFB11C}"/>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en-GB" sz="14400" dirty="0">
                <a:solidFill>
                  <a:srgbClr val="002060"/>
                </a:solidFill>
                <a:latin typeface="+mn-lt"/>
              </a:rPr>
              <a:t>Methodology</a:t>
            </a:r>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fr-FR" sz="3600" dirty="0"/>
              <a:t>		</a:t>
            </a:r>
            <a:br>
              <a:rPr lang="fr-FR" sz="3600" dirty="0"/>
            </a:br>
            <a:endParaRPr lang="fr-FR" sz="3600" dirty="0"/>
          </a:p>
        </p:txBody>
      </p:sp>
      <p:sp>
        <p:nvSpPr>
          <p:cNvPr id="5" name="Espace réservé du pied de page 4">
            <a:extLst>
              <a:ext uri="{FF2B5EF4-FFF2-40B4-BE49-F238E27FC236}">
                <a16:creationId xmlns:a16="http://schemas.microsoft.com/office/drawing/2014/main" id="{EC869675-4877-48EF-9F7B-5280FCCBF595}"/>
              </a:ext>
            </a:extLst>
          </p:cNvPr>
          <p:cNvSpPr>
            <a:spLocks noGrp="1"/>
          </p:cNvSpPr>
          <p:nvPr>
            <p:ph type="ftr" sz="quarter" idx="11"/>
          </p:nvPr>
        </p:nvSpPr>
        <p:spPr>
          <a:xfrm>
            <a:off x="7696200" y="6492875"/>
            <a:ext cx="4495800" cy="365125"/>
          </a:xfrm>
        </p:spPr>
        <p:txBody>
          <a:bodyPr/>
          <a:lstStyle/>
          <a:p>
            <a:r>
              <a:rPr lang="en-US" dirty="0"/>
              <a:t>SETAC </a:t>
            </a:r>
            <a:r>
              <a:rPr lang="en-US" dirty="0" err="1"/>
              <a:t>SciCon</a:t>
            </a:r>
            <a:r>
              <a:rPr lang="en-US" dirty="0"/>
              <a:t> Europe 30th Annual Meeting, Wednesday 6 May 2020 </a:t>
            </a:r>
            <a:endParaRPr lang="fr-FR"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9698353"/>
      </p:ext>
    </p:extLst>
  </p:cSld>
  <p:clrMapOvr>
    <a:masterClrMapping/>
  </p:clrMapOvr>
  <mc:AlternateContent xmlns:mc="http://schemas.openxmlformats.org/markup-compatibility/2006" xmlns:p14="http://schemas.microsoft.com/office/powerpoint/2010/main">
    <mc:Choice Requires="p14">
      <p:transition spd="slow" p14:dur="2000" advTm="9812"/>
    </mc:Choice>
    <mc:Fallback xmlns="">
      <p:transition spd="slow" advTm="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4B89AFFD-88F4-4A58-8745-ACC076F4A59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5553" y="1681348"/>
            <a:ext cx="7638747" cy="4444073"/>
          </a:xfrm>
        </p:spPr>
      </p:pic>
      <p:sp>
        <p:nvSpPr>
          <p:cNvPr id="5" name="Titre 1">
            <a:extLst>
              <a:ext uri="{FF2B5EF4-FFF2-40B4-BE49-F238E27FC236}">
                <a16:creationId xmlns:a16="http://schemas.microsoft.com/office/drawing/2014/main" id="{6DD0B313-218B-4C4F-9D5A-566BD1809FC9}"/>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en-US" sz="14400" dirty="0">
                <a:solidFill>
                  <a:srgbClr val="002060"/>
                </a:solidFill>
                <a:latin typeface="+mn-lt"/>
              </a:rPr>
              <a:t>Sources of wastewater and EU policy landscape</a:t>
            </a:r>
          </a:p>
          <a:p>
            <a:pPr algn="l"/>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6" name="Espace réservé du pied de page 5">
            <a:extLst>
              <a:ext uri="{FF2B5EF4-FFF2-40B4-BE49-F238E27FC236}">
                <a16:creationId xmlns:a16="http://schemas.microsoft.com/office/drawing/2014/main" id="{8587F3E9-AA6F-4332-8933-31D7644B93A8}"/>
              </a:ext>
            </a:extLst>
          </p:cNvPr>
          <p:cNvSpPr>
            <a:spLocks noGrp="1"/>
          </p:cNvSpPr>
          <p:nvPr>
            <p:ph type="ftr" sz="quarter" idx="11"/>
          </p:nvPr>
        </p:nvSpPr>
        <p:spPr>
          <a:xfrm>
            <a:off x="7734300" y="6492875"/>
            <a:ext cx="4457700" cy="365125"/>
          </a:xfrm>
        </p:spPr>
        <p:txBody>
          <a:bodyPr/>
          <a:lstStyle/>
          <a:p>
            <a:r>
              <a:rPr lang="en-US" dirty="0"/>
              <a:t>SETAC </a:t>
            </a:r>
            <a:r>
              <a:rPr lang="en-US" dirty="0" err="1"/>
              <a:t>SciCon</a:t>
            </a:r>
            <a:r>
              <a:rPr lang="en-US" dirty="0"/>
              <a:t> Europe 30th Annual Meeting, Wednesday 6 May 2020 </a:t>
            </a:r>
            <a:endParaRPr lang="fr-FR" dirty="0"/>
          </a:p>
        </p:txBody>
      </p:sp>
      <p:sp>
        <p:nvSpPr>
          <p:cNvPr id="9" name="ZoneTexte 8">
            <a:extLst>
              <a:ext uri="{FF2B5EF4-FFF2-40B4-BE49-F238E27FC236}">
                <a16:creationId xmlns:a16="http://schemas.microsoft.com/office/drawing/2014/main" id="{ACAA0992-6B86-4028-893C-8BA42C5FEDD9}"/>
              </a:ext>
            </a:extLst>
          </p:cNvPr>
          <p:cNvSpPr txBox="1"/>
          <p:nvPr/>
        </p:nvSpPr>
        <p:spPr>
          <a:xfrm>
            <a:off x="8139112" y="1681348"/>
            <a:ext cx="3648075" cy="4555093"/>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FR" sz="2000" dirty="0">
                <a:solidFill>
                  <a:srgbClr val="002060"/>
                </a:solidFill>
              </a:rPr>
              <a:t>UWWTD (EEC, 1991)</a:t>
            </a:r>
          </a:p>
          <a:p>
            <a:pPr marL="285750" indent="-285750">
              <a:spcBef>
                <a:spcPts val="600"/>
              </a:spcBef>
              <a:spcAft>
                <a:spcPts val="600"/>
              </a:spcAft>
              <a:buFont typeface="Arial" panose="020B0604020202020204" pitchFamily="34" charset="0"/>
              <a:buChar char="•"/>
            </a:pPr>
            <a:r>
              <a:rPr lang="en-GB" sz="2000" dirty="0">
                <a:solidFill>
                  <a:srgbClr val="002060"/>
                </a:solidFill>
              </a:rPr>
              <a:t>Industrial</a:t>
            </a:r>
            <a:r>
              <a:rPr lang="fr-FR" sz="2000" dirty="0">
                <a:solidFill>
                  <a:srgbClr val="002060"/>
                </a:solidFill>
              </a:rPr>
              <a:t> Emissions Directive (EU, 2010)/ BAT </a:t>
            </a:r>
            <a:r>
              <a:rPr lang="en-US" sz="2000" dirty="0">
                <a:solidFill>
                  <a:srgbClr val="002060"/>
                </a:solidFill>
              </a:rPr>
              <a:t>for common wastewater and waste gas treatment/management systems in the chemical sector (2016)</a:t>
            </a:r>
          </a:p>
          <a:p>
            <a:pPr marL="285750" indent="-285750">
              <a:spcBef>
                <a:spcPts val="600"/>
              </a:spcBef>
              <a:spcAft>
                <a:spcPts val="600"/>
              </a:spcAft>
              <a:buFont typeface="Arial" panose="020B0604020202020204" pitchFamily="34" charset="0"/>
              <a:buChar char="•"/>
            </a:pPr>
            <a:r>
              <a:rPr lang="en-GB" sz="2000" dirty="0">
                <a:solidFill>
                  <a:srgbClr val="002060"/>
                </a:solidFill>
              </a:rPr>
              <a:t>European</a:t>
            </a:r>
            <a:r>
              <a:rPr lang="fr-FR" sz="2000" dirty="0">
                <a:solidFill>
                  <a:srgbClr val="002060"/>
                </a:solidFill>
              </a:rPr>
              <a:t> </a:t>
            </a:r>
            <a:r>
              <a:rPr lang="en-US" sz="2000" dirty="0">
                <a:solidFill>
                  <a:srgbClr val="002060"/>
                </a:solidFill>
              </a:rPr>
              <a:t>Pollutant Release and Transfer Register Regulation (</a:t>
            </a:r>
            <a:r>
              <a:rPr lang="fr-FR" sz="2000" dirty="0">
                <a:solidFill>
                  <a:srgbClr val="002060"/>
                </a:solidFill>
              </a:rPr>
              <a:t>EU, 2006)</a:t>
            </a:r>
          </a:p>
          <a:p>
            <a:pPr marL="285750" indent="-285750">
              <a:spcBef>
                <a:spcPts val="600"/>
              </a:spcBef>
              <a:spcAft>
                <a:spcPts val="600"/>
              </a:spcAft>
              <a:buFont typeface="Arial" panose="020B0604020202020204" pitchFamily="34" charset="0"/>
              <a:buChar char="•"/>
            </a:pPr>
            <a:r>
              <a:rPr lang="en-US" sz="2000" dirty="0">
                <a:solidFill>
                  <a:srgbClr val="00B0F0"/>
                </a:solidFill>
              </a:rPr>
              <a:t>WFD and the Priority </a:t>
            </a:r>
            <a:r>
              <a:rPr lang="en-GB" sz="2000" dirty="0">
                <a:solidFill>
                  <a:srgbClr val="00B0F0"/>
                </a:solidFill>
              </a:rPr>
              <a:t>Hazardous</a:t>
            </a:r>
            <a:r>
              <a:rPr lang="fr-FR" sz="2000" dirty="0">
                <a:solidFill>
                  <a:srgbClr val="00B0F0"/>
                </a:solidFill>
              </a:rPr>
              <a:t> Substances Directive (EU, 2013)</a:t>
            </a:r>
          </a:p>
        </p:txBody>
      </p:sp>
      <p:sp>
        <p:nvSpPr>
          <p:cNvPr id="11" name="ZoneTexte 10">
            <a:extLst>
              <a:ext uri="{FF2B5EF4-FFF2-40B4-BE49-F238E27FC236}">
                <a16:creationId xmlns:a16="http://schemas.microsoft.com/office/drawing/2014/main" id="{613FE5C5-8EF4-4B94-8E6E-AC42235F3A57}"/>
              </a:ext>
            </a:extLst>
          </p:cNvPr>
          <p:cNvSpPr txBox="1"/>
          <p:nvPr/>
        </p:nvSpPr>
        <p:spPr>
          <a:xfrm>
            <a:off x="667053" y="6306105"/>
            <a:ext cx="6133797" cy="369332"/>
          </a:xfrm>
          <a:prstGeom prst="rect">
            <a:avLst/>
          </a:prstGeom>
          <a:solidFill>
            <a:srgbClr val="002060"/>
          </a:solidFill>
        </p:spPr>
        <p:txBody>
          <a:bodyPr wrap="square" rtlCol="0">
            <a:spAutoFit/>
          </a:bodyPr>
          <a:lstStyle/>
          <a:p>
            <a:r>
              <a:rPr lang="en-GB" b="1" dirty="0">
                <a:solidFill>
                  <a:schemeClr val="bg1"/>
                </a:solidFill>
              </a:rPr>
              <a:t>Potentially all chemical categories can reach </a:t>
            </a:r>
            <a:r>
              <a:rPr lang="en-GB" b="1" dirty="0" err="1">
                <a:solidFill>
                  <a:schemeClr val="bg1"/>
                </a:solidFill>
              </a:rPr>
              <a:t>WWTPs</a:t>
            </a:r>
            <a:r>
              <a:rPr lang="en-GB" b="1" dirty="0">
                <a:solidFill>
                  <a:schemeClr val="bg1"/>
                </a:solidFill>
              </a:rPr>
              <a:t> and </a:t>
            </a:r>
            <a:r>
              <a:rPr lang="en-GB" b="1" dirty="0" err="1">
                <a:solidFill>
                  <a:schemeClr val="bg1"/>
                </a:solidFill>
              </a:rPr>
              <a:t>RWAI</a:t>
            </a:r>
            <a:endParaRPr lang="en-GB" b="1" dirty="0">
              <a:solidFill>
                <a:schemeClr val="bg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0691408"/>
      </p:ext>
    </p:extLst>
  </p:cSld>
  <p:clrMapOvr>
    <a:masterClrMapping/>
  </p:clrMapOvr>
  <mc:AlternateContent xmlns:mc="http://schemas.openxmlformats.org/markup-compatibility/2006" xmlns:p14="http://schemas.microsoft.com/office/powerpoint/2010/main">
    <mc:Choice Requires="p14">
      <p:transition spd="slow" p14:dur="2000" advTm="117955"/>
    </mc:Choice>
    <mc:Fallback xmlns="">
      <p:transition spd="slow" advTm="11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94C511E-5B5F-4BB0-8EA1-BFE2775A5186}"/>
              </a:ext>
            </a:extLst>
          </p:cNvPr>
          <p:cNvSpPr>
            <a:spLocks noGrp="1"/>
          </p:cNvSpPr>
          <p:nvPr>
            <p:ph type="ftr" sz="quarter" idx="11"/>
          </p:nvPr>
        </p:nvSpPr>
        <p:spPr>
          <a:xfrm>
            <a:off x="7674429" y="6492875"/>
            <a:ext cx="4517571" cy="365125"/>
          </a:xfrm>
        </p:spPr>
        <p:txBody>
          <a:bodyPr/>
          <a:lstStyle/>
          <a:p>
            <a:r>
              <a:rPr lang="en-US"/>
              <a:t>SETAC SciCon Europe 30th Annual Meeting, Wednesday 6 May 2020 </a:t>
            </a:r>
            <a:endParaRPr lang="fr-FR"/>
          </a:p>
        </p:txBody>
      </p:sp>
      <p:sp>
        <p:nvSpPr>
          <p:cNvPr id="5" name="Titre 1">
            <a:extLst>
              <a:ext uri="{FF2B5EF4-FFF2-40B4-BE49-F238E27FC236}">
                <a16:creationId xmlns:a16="http://schemas.microsoft.com/office/drawing/2014/main" id="{13DB8DC0-BB7F-46B7-9704-11601934C587}"/>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en-GB" sz="14400" dirty="0">
                <a:solidFill>
                  <a:srgbClr val="002060"/>
                </a:solidFill>
                <a:latin typeface="+mn-lt"/>
              </a:rPr>
              <a:t>Prioritisation</a:t>
            </a:r>
            <a:r>
              <a:rPr lang="en-US" sz="14400" dirty="0">
                <a:solidFill>
                  <a:srgbClr val="002060"/>
                </a:solidFill>
                <a:latin typeface="+mn-lt"/>
              </a:rPr>
              <a:t> of candidate substances (1)</a:t>
            </a:r>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p:txBody>
      </p:sp>
      <p:graphicFrame>
        <p:nvGraphicFramePr>
          <p:cNvPr id="8" name="Tableau 8">
            <a:extLst>
              <a:ext uri="{FF2B5EF4-FFF2-40B4-BE49-F238E27FC236}">
                <a16:creationId xmlns:a16="http://schemas.microsoft.com/office/drawing/2014/main" id="{D82886B0-7E16-4DD4-AA64-8963FFB13F9B}"/>
              </a:ext>
            </a:extLst>
          </p:cNvPr>
          <p:cNvGraphicFramePr>
            <a:graphicFrameLocks noGrp="1"/>
          </p:cNvGraphicFramePr>
          <p:nvPr>
            <p:ph idx="1"/>
            <p:extLst>
              <p:ext uri="{D42A27DB-BD31-4B8C-83A1-F6EECF244321}">
                <p14:modId xmlns:p14="http://schemas.microsoft.com/office/powerpoint/2010/main" val="2530501524"/>
              </p:ext>
            </p:extLst>
          </p:nvPr>
        </p:nvGraphicFramePr>
        <p:xfrm>
          <a:off x="989042" y="1561504"/>
          <a:ext cx="10580916" cy="4931370"/>
        </p:xfrm>
        <a:graphic>
          <a:graphicData uri="http://schemas.openxmlformats.org/drawingml/2006/table">
            <a:tbl>
              <a:tblPr firstRow="1" bandRow="1">
                <a:tableStyleId>{5C22544A-7EE6-4342-B048-85BDC9FD1C3A}</a:tableStyleId>
              </a:tblPr>
              <a:tblGrid>
                <a:gridCol w="3526972">
                  <a:extLst>
                    <a:ext uri="{9D8B030D-6E8A-4147-A177-3AD203B41FA5}">
                      <a16:colId xmlns:a16="http://schemas.microsoft.com/office/drawing/2014/main" val="2551045240"/>
                    </a:ext>
                  </a:extLst>
                </a:gridCol>
                <a:gridCol w="3526972">
                  <a:extLst>
                    <a:ext uri="{9D8B030D-6E8A-4147-A177-3AD203B41FA5}">
                      <a16:colId xmlns:a16="http://schemas.microsoft.com/office/drawing/2014/main" val="977976257"/>
                    </a:ext>
                  </a:extLst>
                </a:gridCol>
                <a:gridCol w="3526972">
                  <a:extLst>
                    <a:ext uri="{9D8B030D-6E8A-4147-A177-3AD203B41FA5}">
                      <a16:colId xmlns:a16="http://schemas.microsoft.com/office/drawing/2014/main" val="2089245452"/>
                    </a:ext>
                  </a:extLst>
                </a:gridCol>
              </a:tblGrid>
              <a:tr h="441164">
                <a:tc>
                  <a:txBody>
                    <a:bodyPr/>
                    <a:lstStyle/>
                    <a:p>
                      <a:r>
                        <a:rPr lang="fr-FR" sz="2000" dirty="0"/>
                        <a:t>Chemical </a:t>
                      </a:r>
                      <a:r>
                        <a:rPr lang="en-GB" sz="2000" noProof="0" dirty="0"/>
                        <a:t>category</a:t>
                      </a:r>
                    </a:p>
                  </a:txBody>
                  <a:tcPr/>
                </a:tc>
                <a:tc>
                  <a:txBody>
                    <a:bodyPr/>
                    <a:lstStyle/>
                    <a:p>
                      <a:r>
                        <a:rPr lang="en-GB" sz="2000" noProof="0" dirty="0"/>
                        <a:t>EU legislation</a:t>
                      </a:r>
                    </a:p>
                  </a:txBody>
                  <a:tcPr/>
                </a:tc>
                <a:tc>
                  <a:txBody>
                    <a:bodyPr/>
                    <a:lstStyle/>
                    <a:p>
                      <a:r>
                        <a:rPr lang="en-GB" sz="2000" noProof="0" dirty="0"/>
                        <a:t>EU implementing authority</a:t>
                      </a:r>
                    </a:p>
                  </a:txBody>
                  <a:tcPr/>
                </a:tc>
                <a:extLst>
                  <a:ext uri="{0D108BD9-81ED-4DB2-BD59-A6C34878D82A}">
                    <a16:rowId xmlns:a16="http://schemas.microsoft.com/office/drawing/2014/main" val="1691822269"/>
                  </a:ext>
                </a:extLst>
              </a:tr>
              <a:tr h="441164">
                <a:tc>
                  <a:txBody>
                    <a:bodyPr/>
                    <a:lstStyle/>
                    <a:p>
                      <a:r>
                        <a:rPr lang="en-GB" sz="2000" noProof="0" dirty="0">
                          <a:solidFill>
                            <a:srgbClr val="002060"/>
                          </a:solidFill>
                        </a:rPr>
                        <a:t>Industrial chemicals</a:t>
                      </a:r>
                    </a:p>
                  </a:txBody>
                  <a:tcPr/>
                </a:tc>
                <a:tc>
                  <a:txBody>
                    <a:bodyPr/>
                    <a:lstStyle/>
                    <a:p>
                      <a:r>
                        <a:rPr lang="en-GB" sz="2000" noProof="0" dirty="0">
                          <a:solidFill>
                            <a:srgbClr val="002060"/>
                          </a:solidFill>
                        </a:rPr>
                        <a:t>REACH &amp; CLP regulations</a:t>
                      </a:r>
                    </a:p>
                  </a:txBody>
                  <a:tcPr/>
                </a:tc>
                <a:tc>
                  <a:txBody>
                    <a:bodyPr/>
                    <a:lstStyle/>
                    <a:p>
                      <a:r>
                        <a:rPr lang="en-GB" sz="2000" noProof="0" dirty="0" err="1">
                          <a:solidFill>
                            <a:srgbClr val="002060"/>
                          </a:solidFill>
                        </a:rPr>
                        <a:t>ECHA</a:t>
                      </a:r>
                      <a:endParaRPr lang="en-GB" sz="2000" noProof="0" dirty="0">
                        <a:solidFill>
                          <a:srgbClr val="002060"/>
                        </a:solidFill>
                      </a:endParaRPr>
                    </a:p>
                  </a:txBody>
                  <a:tcPr/>
                </a:tc>
                <a:extLst>
                  <a:ext uri="{0D108BD9-81ED-4DB2-BD59-A6C34878D82A}">
                    <a16:rowId xmlns:a16="http://schemas.microsoft.com/office/drawing/2014/main" val="3755892459"/>
                  </a:ext>
                </a:extLst>
              </a:tr>
              <a:tr h="441164">
                <a:tc>
                  <a:txBody>
                    <a:bodyPr/>
                    <a:lstStyle/>
                    <a:p>
                      <a:r>
                        <a:rPr lang="en-GB" sz="2000" noProof="0" dirty="0">
                          <a:solidFill>
                            <a:srgbClr val="002060"/>
                          </a:solidFill>
                        </a:rPr>
                        <a:t>Biocidal products</a:t>
                      </a:r>
                    </a:p>
                  </a:txBody>
                  <a:tcPr/>
                </a:tc>
                <a:tc>
                  <a:txBody>
                    <a:bodyPr/>
                    <a:lstStyle/>
                    <a:p>
                      <a:r>
                        <a:rPr lang="en-GB" sz="2000" noProof="0" dirty="0" err="1">
                          <a:solidFill>
                            <a:srgbClr val="002060"/>
                          </a:solidFill>
                        </a:rPr>
                        <a:t>BPR</a:t>
                      </a:r>
                      <a:r>
                        <a:rPr lang="en-GB" sz="2000" noProof="0" dirty="0">
                          <a:solidFill>
                            <a:srgbClr val="002060"/>
                          </a:solidFill>
                        </a:rPr>
                        <a:t> &amp; CLP regulations</a:t>
                      </a:r>
                    </a:p>
                  </a:txBody>
                  <a:tcPr/>
                </a:tc>
                <a:tc>
                  <a:txBody>
                    <a:bodyPr/>
                    <a:lstStyle/>
                    <a:p>
                      <a:r>
                        <a:rPr lang="en-GB" sz="2000" noProof="0" dirty="0" err="1">
                          <a:solidFill>
                            <a:srgbClr val="002060"/>
                          </a:solidFill>
                        </a:rPr>
                        <a:t>ECHA</a:t>
                      </a:r>
                      <a:endParaRPr lang="en-GB" sz="2000" noProof="0" dirty="0">
                        <a:solidFill>
                          <a:srgbClr val="002060"/>
                        </a:solidFill>
                      </a:endParaRPr>
                    </a:p>
                  </a:txBody>
                  <a:tcPr/>
                </a:tc>
                <a:extLst>
                  <a:ext uri="{0D108BD9-81ED-4DB2-BD59-A6C34878D82A}">
                    <a16:rowId xmlns:a16="http://schemas.microsoft.com/office/drawing/2014/main" val="759270181"/>
                  </a:ext>
                </a:extLst>
              </a:tr>
              <a:tr h="761462">
                <a:tc>
                  <a:txBody>
                    <a:bodyPr/>
                    <a:lstStyle/>
                    <a:p>
                      <a:r>
                        <a:rPr lang="en-GB" sz="2000" noProof="0" dirty="0">
                          <a:solidFill>
                            <a:srgbClr val="002060"/>
                          </a:solidFill>
                        </a:rPr>
                        <a:t>Human medicinal products</a:t>
                      </a:r>
                    </a:p>
                  </a:txBody>
                  <a:tcPr/>
                </a:tc>
                <a:tc>
                  <a:txBody>
                    <a:bodyPr/>
                    <a:lstStyle/>
                    <a:p>
                      <a:r>
                        <a:rPr lang="en-GB" sz="2000" noProof="0" dirty="0">
                          <a:solidFill>
                            <a:srgbClr val="002060"/>
                          </a:solidFill>
                        </a:rPr>
                        <a:t>Medicinal products for human use Directive</a:t>
                      </a:r>
                    </a:p>
                  </a:txBody>
                  <a:tcPr/>
                </a:tc>
                <a:tc>
                  <a:txBody>
                    <a:bodyPr/>
                    <a:lstStyle/>
                    <a:p>
                      <a:r>
                        <a:rPr lang="en-GB" sz="2000" noProof="0" dirty="0" err="1">
                          <a:solidFill>
                            <a:srgbClr val="002060"/>
                          </a:solidFill>
                        </a:rPr>
                        <a:t>EMA</a:t>
                      </a:r>
                      <a:endParaRPr lang="en-GB" sz="2000" noProof="0" dirty="0">
                        <a:solidFill>
                          <a:srgbClr val="002060"/>
                        </a:solidFill>
                      </a:endParaRPr>
                    </a:p>
                  </a:txBody>
                  <a:tcPr/>
                </a:tc>
                <a:extLst>
                  <a:ext uri="{0D108BD9-81ED-4DB2-BD59-A6C34878D82A}">
                    <a16:rowId xmlns:a16="http://schemas.microsoft.com/office/drawing/2014/main" val="1506120042"/>
                  </a:ext>
                </a:extLst>
              </a:tr>
              <a:tr h="761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rPr>
                        <a:t>Veterinary medicinal products</a:t>
                      </a:r>
                    </a:p>
                  </a:txBody>
                  <a:tcPr/>
                </a:tc>
                <a:tc>
                  <a:txBody>
                    <a:bodyPr/>
                    <a:lstStyle/>
                    <a:p>
                      <a:r>
                        <a:rPr lang="en-GB" sz="2000" noProof="0" dirty="0">
                          <a:solidFill>
                            <a:srgbClr val="002060"/>
                          </a:solidFill>
                        </a:rPr>
                        <a:t>Veterinary medicinal products Directive</a:t>
                      </a:r>
                    </a:p>
                  </a:txBody>
                  <a:tcPr/>
                </a:tc>
                <a:tc>
                  <a:txBody>
                    <a:bodyPr/>
                    <a:lstStyle/>
                    <a:p>
                      <a:r>
                        <a:rPr lang="en-GB" sz="2000" noProof="0" dirty="0" err="1">
                          <a:solidFill>
                            <a:srgbClr val="002060"/>
                          </a:solidFill>
                        </a:rPr>
                        <a:t>EMA</a:t>
                      </a:r>
                      <a:endParaRPr lang="en-GB" sz="2000" noProof="0" dirty="0">
                        <a:solidFill>
                          <a:srgbClr val="002060"/>
                        </a:solidFill>
                      </a:endParaRPr>
                    </a:p>
                  </a:txBody>
                  <a:tcPr/>
                </a:tc>
                <a:extLst>
                  <a:ext uri="{0D108BD9-81ED-4DB2-BD59-A6C34878D82A}">
                    <a16:rowId xmlns:a16="http://schemas.microsoft.com/office/drawing/2014/main" val="3505583269"/>
                  </a:ext>
                </a:extLst>
              </a:tr>
              <a:tr h="441164">
                <a:tc>
                  <a:txBody>
                    <a:bodyPr/>
                    <a:lstStyle/>
                    <a:p>
                      <a:r>
                        <a:rPr lang="en-GB" sz="2000" noProof="0" dirty="0">
                          <a:solidFill>
                            <a:srgbClr val="002060"/>
                          </a:solidFill>
                        </a:rPr>
                        <a:t>Plant protection products</a:t>
                      </a:r>
                    </a:p>
                  </a:txBody>
                  <a:tcPr/>
                </a:tc>
                <a:tc>
                  <a:txBody>
                    <a:bodyPr/>
                    <a:lstStyle/>
                    <a:p>
                      <a:r>
                        <a:rPr lang="en-GB" sz="2000" noProof="0" dirty="0">
                          <a:solidFill>
                            <a:srgbClr val="002060"/>
                          </a:solidFill>
                        </a:rPr>
                        <a:t>PPP &amp; CLP regulations</a:t>
                      </a:r>
                    </a:p>
                  </a:txBody>
                  <a:tcPr/>
                </a:tc>
                <a:tc>
                  <a:txBody>
                    <a:bodyPr/>
                    <a:lstStyle/>
                    <a:p>
                      <a:r>
                        <a:rPr lang="en-GB" sz="2000" noProof="0" dirty="0" err="1">
                          <a:solidFill>
                            <a:srgbClr val="002060"/>
                          </a:solidFill>
                        </a:rPr>
                        <a:t>EFSA</a:t>
                      </a:r>
                      <a:endParaRPr lang="en-GB" sz="2000" noProof="0" dirty="0">
                        <a:solidFill>
                          <a:srgbClr val="002060"/>
                        </a:solidFill>
                      </a:endParaRPr>
                    </a:p>
                  </a:txBody>
                  <a:tcPr/>
                </a:tc>
                <a:extLst>
                  <a:ext uri="{0D108BD9-81ED-4DB2-BD59-A6C34878D82A}">
                    <a16:rowId xmlns:a16="http://schemas.microsoft.com/office/drawing/2014/main" val="2144313396"/>
                  </a:ext>
                </a:extLst>
              </a:tr>
              <a:tr h="441164">
                <a:tc>
                  <a:txBody>
                    <a:bodyPr/>
                    <a:lstStyle/>
                    <a:p>
                      <a:r>
                        <a:rPr lang="en-GB" sz="2000" noProof="0" dirty="0">
                          <a:solidFill>
                            <a:srgbClr val="002060"/>
                          </a:solidFill>
                        </a:rPr>
                        <a:t>Cosmetic products</a:t>
                      </a:r>
                    </a:p>
                  </a:txBody>
                  <a:tcPr/>
                </a:tc>
                <a:tc>
                  <a:txBody>
                    <a:bodyPr/>
                    <a:lstStyle/>
                    <a:p>
                      <a:r>
                        <a:rPr lang="en-GB" sz="2000" noProof="0" dirty="0">
                          <a:solidFill>
                            <a:srgbClr val="002060"/>
                          </a:solidFill>
                        </a:rPr>
                        <a:t>Cosmetic products regulation</a:t>
                      </a:r>
                    </a:p>
                  </a:txBody>
                  <a:tcPr/>
                </a:tc>
                <a:tc>
                  <a:txBody>
                    <a:bodyPr/>
                    <a:lstStyle/>
                    <a:p>
                      <a:r>
                        <a:rPr lang="en-GB" sz="2000" noProof="0" dirty="0" err="1">
                          <a:solidFill>
                            <a:srgbClr val="002060"/>
                          </a:solidFill>
                        </a:rPr>
                        <a:t>ECHA</a:t>
                      </a:r>
                      <a:endParaRPr lang="en-GB" sz="2000" noProof="0" dirty="0">
                        <a:solidFill>
                          <a:srgbClr val="002060"/>
                        </a:solidFill>
                      </a:endParaRPr>
                    </a:p>
                  </a:txBody>
                  <a:tcPr/>
                </a:tc>
                <a:extLst>
                  <a:ext uri="{0D108BD9-81ED-4DB2-BD59-A6C34878D82A}">
                    <a16:rowId xmlns:a16="http://schemas.microsoft.com/office/drawing/2014/main" val="779131373"/>
                  </a:ext>
                </a:extLst>
              </a:tr>
              <a:tr h="761462">
                <a:tc>
                  <a:txBody>
                    <a:bodyPr/>
                    <a:lstStyle/>
                    <a:p>
                      <a:r>
                        <a:rPr lang="en-GB" sz="2000" noProof="0" dirty="0">
                          <a:solidFill>
                            <a:srgbClr val="002060"/>
                          </a:solidFill>
                        </a:rPr>
                        <a:t>Food and feed additives</a:t>
                      </a:r>
                    </a:p>
                  </a:txBody>
                  <a:tcPr/>
                </a:tc>
                <a:tc>
                  <a:txBody>
                    <a:bodyPr/>
                    <a:lstStyle/>
                    <a:p>
                      <a:r>
                        <a:rPr lang="en-GB" sz="2000" noProof="0" dirty="0">
                          <a:solidFill>
                            <a:srgbClr val="002060"/>
                          </a:solidFill>
                        </a:rPr>
                        <a:t>Food additives regulation</a:t>
                      </a:r>
                    </a:p>
                    <a:p>
                      <a:r>
                        <a:rPr lang="en-GB" sz="2000" noProof="0" dirty="0">
                          <a:solidFill>
                            <a:srgbClr val="002060"/>
                          </a:solidFill>
                        </a:rPr>
                        <a:t>Feed additives regulation</a:t>
                      </a:r>
                    </a:p>
                  </a:txBody>
                  <a:tcPr/>
                </a:tc>
                <a:tc>
                  <a:txBody>
                    <a:bodyPr/>
                    <a:lstStyle/>
                    <a:p>
                      <a:r>
                        <a:rPr lang="en-GB" sz="2000" noProof="0" dirty="0" err="1">
                          <a:solidFill>
                            <a:srgbClr val="002060"/>
                          </a:solidFill>
                        </a:rPr>
                        <a:t>EFSA</a:t>
                      </a:r>
                      <a:endParaRPr lang="en-GB" sz="2000" noProof="0" dirty="0">
                        <a:solidFill>
                          <a:srgbClr val="002060"/>
                        </a:solidFill>
                      </a:endParaRPr>
                    </a:p>
                  </a:txBody>
                  <a:tcPr/>
                </a:tc>
                <a:extLst>
                  <a:ext uri="{0D108BD9-81ED-4DB2-BD59-A6C34878D82A}">
                    <a16:rowId xmlns:a16="http://schemas.microsoft.com/office/drawing/2014/main" val="3803904956"/>
                  </a:ext>
                </a:extLst>
              </a:tr>
              <a:tr h="441164">
                <a:tc>
                  <a:txBody>
                    <a:bodyPr/>
                    <a:lstStyle/>
                    <a:p>
                      <a:r>
                        <a:rPr lang="en-GB" sz="2000" noProof="0" dirty="0">
                          <a:solidFill>
                            <a:srgbClr val="002060"/>
                          </a:solidFill>
                        </a:rPr>
                        <a:t>Other substances </a:t>
                      </a:r>
                    </a:p>
                  </a:txBody>
                  <a:tcPr/>
                </a:tc>
                <a:tc>
                  <a:txBody>
                    <a:bodyPr/>
                    <a:lstStyle/>
                    <a:p>
                      <a:r>
                        <a:rPr lang="en-GB" sz="2000" noProof="0" dirty="0" err="1">
                          <a:solidFill>
                            <a:srgbClr val="002060"/>
                          </a:solidFill>
                        </a:rPr>
                        <a:t>POPs</a:t>
                      </a:r>
                      <a:r>
                        <a:rPr lang="en-GB" sz="2000" noProof="0" dirty="0">
                          <a:solidFill>
                            <a:srgbClr val="002060"/>
                          </a:solidFill>
                        </a:rPr>
                        <a:t> regulation</a:t>
                      </a:r>
                    </a:p>
                  </a:txBody>
                  <a:tcPr/>
                </a:tc>
                <a:tc>
                  <a:txBody>
                    <a:bodyPr/>
                    <a:lstStyle/>
                    <a:p>
                      <a:r>
                        <a:rPr lang="en-GB" sz="2000" noProof="0" dirty="0" err="1">
                          <a:solidFill>
                            <a:srgbClr val="002060"/>
                          </a:solidFill>
                        </a:rPr>
                        <a:t>ECHA</a:t>
                      </a:r>
                      <a:endParaRPr lang="en-GB" sz="2000" noProof="0" dirty="0">
                        <a:solidFill>
                          <a:srgbClr val="002060"/>
                        </a:solidFill>
                      </a:endParaRPr>
                    </a:p>
                  </a:txBody>
                  <a:tcPr/>
                </a:tc>
                <a:extLst>
                  <a:ext uri="{0D108BD9-81ED-4DB2-BD59-A6C34878D82A}">
                    <a16:rowId xmlns:a16="http://schemas.microsoft.com/office/drawing/2014/main" val="570831560"/>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8770767"/>
      </p:ext>
    </p:extLst>
  </p:cSld>
  <p:clrMapOvr>
    <a:masterClrMapping/>
  </p:clrMapOvr>
  <mc:AlternateContent xmlns:mc="http://schemas.openxmlformats.org/markup-compatibility/2006" xmlns:p14="http://schemas.microsoft.com/office/powerpoint/2010/main">
    <mc:Choice Requires="p14">
      <p:transition spd="slow" p14:dur="2000" advTm="26548"/>
    </mc:Choice>
    <mc:Fallback xmlns="">
      <p:transition spd="slow" advTm="2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36F8257-1A01-4688-B856-9746A8D72397}"/>
              </a:ext>
            </a:extLst>
          </p:cNvPr>
          <p:cNvSpPr>
            <a:spLocks noGrp="1"/>
          </p:cNvSpPr>
          <p:nvPr>
            <p:ph idx="1"/>
          </p:nvPr>
        </p:nvSpPr>
        <p:spPr/>
        <p:txBody>
          <a:bodyPr/>
          <a:lstStyle/>
          <a:p>
            <a:pPr marL="0" indent="0">
              <a:spcAft>
                <a:spcPts val="1200"/>
              </a:spcAft>
              <a:buNone/>
            </a:pPr>
            <a:r>
              <a:rPr lang="fr-FR" dirty="0">
                <a:solidFill>
                  <a:srgbClr val="002060"/>
                </a:solidFill>
              </a:rPr>
              <a:t>ECHA SVHC roadmap (REACH/CLP)</a:t>
            </a:r>
          </a:p>
          <a:p>
            <a:pPr>
              <a:buFont typeface="Wingdings" panose="05000000000000000000" pitchFamily="2" charset="2"/>
              <a:buChar char="ü"/>
            </a:pPr>
            <a:r>
              <a:rPr lang="en-US" dirty="0">
                <a:solidFill>
                  <a:srgbClr val="002060"/>
                </a:solidFill>
              </a:rPr>
              <a:t> Persistency, Bioaccumulation and Toxicity properties (PBT/</a:t>
            </a:r>
            <a:r>
              <a:rPr lang="fr-FR" dirty="0" err="1">
                <a:solidFill>
                  <a:srgbClr val="002060"/>
                </a:solidFill>
              </a:rPr>
              <a:t>vPvB</a:t>
            </a:r>
            <a:r>
              <a:rPr lang="fr-FR" dirty="0">
                <a:solidFill>
                  <a:srgbClr val="002060"/>
                </a:solidFill>
              </a:rPr>
              <a:t>)</a:t>
            </a:r>
          </a:p>
          <a:p>
            <a:pPr>
              <a:buFont typeface="Wingdings" panose="05000000000000000000" pitchFamily="2" charset="2"/>
              <a:buChar char="ü"/>
            </a:pPr>
            <a:r>
              <a:rPr lang="en-US" dirty="0">
                <a:solidFill>
                  <a:srgbClr val="002060"/>
                </a:solidFill>
              </a:rPr>
              <a:t> Carcinogenicity, Mutagenicity, </a:t>
            </a:r>
            <a:r>
              <a:rPr lang="en-GB" dirty="0">
                <a:solidFill>
                  <a:srgbClr val="002060"/>
                </a:solidFill>
              </a:rPr>
              <a:t>Repro-toxicity</a:t>
            </a:r>
            <a:r>
              <a:rPr lang="en-US" dirty="0">
                <a:solidFill>
                  <a:srgbClr val="002060"/>
                </a:solidFill>
              </a:rPr>
              <a:t> (CMR) cat 1A/1B</a:t>
            </a:r>
          </a:p>
          <a:p>
            <a:pPr>
              <a:buFont typeface="Wingdings" panose="05000000000000000000" pitchFamily="2" charset="2"/>
              <a:buChar char="ü"/>
            </a:pPr>
            <a:r>
              <a:rPr lang="fr-FR" dirty="0">
                <a:solidFill>
                  <a:srgbClr val="002060"/>
                </a:solidFill>
              </a:rPr>
              <a:t> Endocrine disruption (ED)</a:t>
            </a:r>
          </a:p>
          <a:p>
            <a:pPr>
              <a:buFont typeface="Wingdings" panose="05000000000000000000" pitchFamily="2" charset="2"/>
              <a:buChar char="ü"/>
            </a:pPr>
            <a:r>
              <a:rPr lang="fr-FR" dirty="0">
                <a:solidFill>
                  <a:srgbClr val="002060"/>
                </a:solidFill>
              </a:rPr>
              <a:t> </a:t>
            </a:r>
            <a:r>
              <a:rPr lang="en-GB" dirty="0">
                <a:solidFill>
                  <a:srgbClr val="002060"/>
                </a:solidFill>
              </a:rPr>
              <a:t>Sensitisation</a:t>
            </a:r>
          </a:p>
          <a:p>
            <a:pPr>
              <a:buFont typeface="Wingdings" panose="05000000000000000000" pitchFamily="2" charset="2"/>
              <a:buChar char="ü"/>
            </a:pPr>
            <a:r>
              <a:rPr lang="en-US" dirty="0">
                <a:solidFill>
                  <a:srgbClr val="002060"/>
                </a:solidFill>
              </a:rPr>
              <a:t> High tonnage for wide dispersive uses</a:t>
            </a:r>
            <a:endParaRPr lang="fr-FR" dirty="0">
              <a:solidFill>
                <a:srgbClr val="002060"/>
              </a:solidFill>
            </a:endParaRPr>
          </a:p>
        </p:txBody>
      </p:sp>
      <p:sp>
        <p:nvSpPr>
          <p:cNvPr id="4" name="Espace réservé du pied de page 3">
            <a:extLst>
              <a:ext uri="{FF2B5EF4-FFF2-40B4-BE49-F238E27FC236}">
                <a16:creationId xmlns:a16="http://schemas.microsoft.com/office/drawing/2014/main" id="{915313BD-F989-44EB-B906-5191CC5CB71E}"/>
              </a:ext>
            </a:extLst>
          </p:cNvPr>
          <p:cNvSpPr>
            <a:spLocks noGrp="1"/>
          </p:cNvSpPr>
          <p:nvPr>
            <p:ph type="ftr" sz="quarter" idx="11"/>
          </p:nvPr>
        </p:nvSpPr>
        <p:spPr>
          <a:xfrm>
            <a:off x="7724775" y="6492875"/>
            <a:ext cx="4467225" cy="365125"/>
          </a:xfrm>
        </p:spPr>
        <p:txBody>
          <a:bodyPr/>
          <a:lstStyle/>
          <a:p>
            <a:r>
              <a:rPr lang="en-US" dirty="0"/>
              <a:t>SETAC </a:t>
            </a:r>
            <a:r>
              <a:rPr lang="en-US" dirty="0" err="1"/>
              <a:t>SciCon</a:t>
            </a:r>
            <a:r>
              <a:rPr lang="en-US" dirty="0"/>
              <a:t> Europe 30th Annual Meeting, Wednesday 6 May 2020 </a:t>
            </a:r>
            <a:endParaRPr lang="fr-FR" dirty="0"/>
          </a:p>
        </p:txBody>
      </p:sp>
      <p:sp>
        <p:nvSpPr>
          <p:cNvPr id="5" name="Titre 1">
            <a:extLst>
              <a:ext uri="{FF2B5EF4-FFF2-40B4-BE49-F238E27FC236}">
                <a16:creationId xmlns:a16="http://schemas.microsoft.com/office/drawing/2014/main" id="{FC821C31-CB38-4AFD-844B-9D37DDB10CBA}"/>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200"/>
              </a:spcAft>
            </a:pP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r>
              <a:rPr lang="en-GB" sz="14400" dirty="0">
                <a:solidFill>
                  <a:srgbClr val="002060"/>
                </a:solidFill>
                <a:latin typeface="+mn-lt"/>
              </a:rPr>
              <a:t>Prioritisation</a:t>
            </a:r>
            <a:r>
              <a:rPr lang="en-US" sz="14400" dirty="0">
                <a:solidFill>
                  <a:srgbClr val="002060"/>
                </a:solidFill>
                <a:latin typeface="+mn-lt"/>
              </a:rPr>
              <a:t> of candidate substances (2)</a:t>
            </a:r>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p:txBody>
      </p:sp>
      <p:sp>
        <p:nvSpPr>
          <p:cNvPr id="6" name="ZoneTexte 5">
            <a:extLst>
              <a:ext uri="{FF2B5EF4-FFF2-40B4-BE49-F238E27FC236}">
                <a16:creationId xmlns:a16="http://schemas.microsoft.com/office/drawing/2014/main" id="{74B3ABD8-58E4-4AD9-BCFB-09CC8D5CA683}"/>
              </a:ext>
            </a:extLst>
          </p:cNvPr>
          <p:cNvSpPr txBox="1"/>
          <p:nvPr/>
        </p:nvSpPr>
        <p:spPr>
          <a:xfrm>
            <a:off x="1047750" y="5530632"/>
            <a:ext cx="9848850" cy="646331"/>
          </a:xfrm>
          <a:prstGeom prst="rect">
            <a:avLst/>
          </a:prstGeom>
          <a:solidFill>
            <a:srgbClr val="002060"/>
          </a:solidFill>
        </p:spPr>
        <p:txBody>
          <a:bodyPr wrap="square" rtlCol="0">
            <a:spAutoFit/>
          </a:bodyPr>
          <a:lstStyle/>
          <a:p>
            <a:r>
              <a:rPr lang="fr-FR" b="1" dirty="0">
                <a:solidFill>
                  <a:schemeClr val="bg1"/>
                </a:solidFill>
              </a:rPr>
              <a:t>Relevance of the </a:t>
            </a:r>
            <a:r>
              <a:rPr lang="fr-FR" b="1" dirty="0" err="1">
                <a:solidFill>
                  <a:schemeClr val="bg1"/>
                </a:solidFill>
              </a:rPr>
              <a:t>prioritisation</a:t>
            </a:r>
            <a:r>
              <a:rPr lang="fr-FR" b="1" dirty="0">
                <a:solidFill>
                  <a:schemeClr val="bg1"/>
                </a:solidFill>
              </a:rPr>
              <a:t> </a:t>
            </a:r>
            <a:r>
              <a:rPr lang="fr-FR" b="1" dirty="0" err="1">
                <a:solidFill>
                  <a:schemeClr val="bg1"/>
                </a:solidFill>
              </a:rPr>
              <a:t>exercise</a:t>
            </a:r>
            <a:r>
              <a:rPr lang="fr-FR" b="1" dirty="0">
                <a:solidFill>
                  <a:schemeClr val="bg1"/>
                </a:solidFill>
              </a:rPr>
              <a:t> for RWAI</a:t>
            </a:r>
          </a:p>
          <a:p>
            <a:r>
              <a:rPr lang="fr-FR" b="1" dirty="0" err="1">
                <a:solidFill>
                  <a:schemeClr val="bg1"/>
                </a:solidFill>
              </a:rPr>
              <a:t>Declassification</a:t>
            </a:r>
            <a:r>
              <a:rPr lang="fr-FR" b="1" dirty="0">
                <a:solidFill>
                  <a:schemeClr val="bg1"/>
                </a:solidFill>
              </a:rPr>
              <a:t> </a:t>
            </a:r>
            <a:r>
              <a:rPr lang="fr-FR" b="1" dirty="0" err="1">
                <a:solidFill>
                  <a:schemeClr val="bg1"/>
                </a:solidFill>
              </a:rPr>
              <a:t>criteria</a:t>
            </a:r>
            <a:r>
              <a:rPr lang="fr-FR" b="1" dirty="0">
                <a:solidFill>
                  <a:schemeClr val="bg1"/>
                </a:solidFill>
              </a:rPr>
              <a:t> </a:t>
            </a:r>
            <a:r>
              <a:rPr lang="fr-FR" b="1" dirty="0" err="1">
                <a:solidFill>
                  <a:schemeClr val="bg1"/>
                </a:solidFill>
              </a:rPr>
              <a:t>based</a:t>
            </a:r>
            <a:r>
              <a:rPr lang="fr-FR" b="1" dirty="0">
                <a:solidFill>
                  <a:schemeClr val="bg1"/>
                </a:solidFill>
              </a:rPr>
              <a:t> on water </a:t>
            </a:r>
            <a:r>
              <a:rPr lang="fr-FR" b="1" dirty="0" err="1">
                <a:solidFill>
                  <a:schemeClr val="bg1"/>
                </a:solidFill>
              </a:rPr>
              <a:t>treatments</a:t>
            </a:r>
            <a:r>
              <a:rPr lang="fr-FR" b="1" dirty="0">
                <a:solidFill>
                  <a:schemeClr val="bg1"/>
                </a:solidFill>
              </a:rPr>
              <a:t> performance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06859845"/>
      </p:ext>
    </p:extLst>
  </p:cSld>
  <p:clrMapOvr>
    <a:masterClrMapping/>
  </p:clrMapOvr>
  <mc:AlternateContent xmlns:mc="http://schemas.openxmlformats.org/markup-compatibility/2006" xmlns:p14="http://schemas.microsoft.com/office/powerpoint/2010/main">
    <mc:Choice Requires="p14">
      <p:transition spd="slow" p14:dur="2000" advTm="47421"/>
    </mc:Choice>
    <mc:Fallback xmlns="">
      <p:transition spd="slow" advTm="4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D4F6AC53-16B3-42FC-9EDF-2BCD13E84D0F}"/>
              </a:ext>
            </a:extLst>
          </p:cNvPr>
          <p:cNvSpPr>
            <a:spLocks noGrp="1"/>
          </p:cNvSpPr>
          <p:nvPr>
            <p:ph type="ftr" sz="quarter" idx="11"/>
          </p:nvPr>
        </p:nvSpPr>
        <p:spPr>
          <a:xfrm>
            <a:off x="7734300" y="6499225"/>
            <a:ext cx="4457700" cy="358775"/>
          </a:xfrm>
        </p:spPr>
        <p:txBody>
          <a:bodyPr/>
          <a:lstStyle/>
          <a:p>
            <a:r>
              <a:rPr lang="en-US" dirty="0"/>
              <a:t>SETAC </a:t>
            </a:r>
            <a:r>
              <a:rPr lang="en-US" dirty="0" err="1"/>
              <a:t>SciCon</a:t>
            </a:r>
            <a:r>
              <a:rPr lang="en-US" dirty="0"/>
              <a:t> Europe 30th Annual Meeting, Wednesday 6 May 2020 </a:t>
            </a:r>
            <a:endParaRPr lang="fr-FR" dirty="0"/>
          </a:p>
        </p:txBody>
      </p:sp>
      <p:sp>
        <p:nvSpPr>
          <p:cNvPr id="6" name="Titre 1">
            <a:extLst>
              <a:ext uri="{FF2B5EF4-FFF2-40B4-BE49-F238E27FC236}">
                <a16:creationId xmlns:a16="http://schemas.microsoft.com/office/drawing/2014/main" id="{07F94C9D-D4D5-4323-91F8-DA96100AB616}"/>
              </a:ext>
            </a:extLst>
          </p:cNvPr>
          <p:cNvSpPr txBox="1">
            <a:spLocks/>
          </p:cNvSpPr>
          <p:nvPr/>
        </p:nvSpPr>
        <p:spPr>
          <a:xfrm>
            <a:off x="0" y="-11669"/>
            <a:ext cx="12192000" cy="1325563"/>
          </a:xfrm>
          <a:prstGeom prst="rect">
            <a:avLst/>
          </a:prstGeom>
          <a:solidFill>
            <a:schemeClr val="accent4"/>
          </a:solidFill>
          <a:ln>
            <a:noFill/>
          </a:ln>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600"/>
              </a:spcBef>
              <a:spcAft>
                <a:spcPts val="600"/>
              </a:spcAft>
            </a:pP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a:p>
            <a:pPr algn="l">
              <a:lnSpc>
                <a:spcPct val="120000"/>
              </a:lnSpc>
              <a:spcBef>
                <a:spcPts val="600"/>
              </a:spcBef>
              <a:spcAft>
                <a:spcPts val="600"/>
              </a:spcAft>
            </a:pPr>
            <a:endParaRPr lang="fr-FR" sz="3600" dirty="0">
              <a:solidFill>
                <a:srgbClr val="002060"/>
              </a:solidFill>
              <a:latin typeface="+mn-lt"/>
            </a:endParaRPr>
          </a:p>
          <a:p>
            <a:pPr algn="l">
              <a:lnSpc>
                <a:spcPct val="120000"/>
              </a:lnSpc>
              <a:spcBef>
                <a:spcPts val="600"/>
              </a:spcBef>
              <a:spcAft>
                <a:spcPts val="600"/>
              </a:spcAft>
            </a:pPr>
            <a:r>
              <a:rPr lang="en-US" sz="14400" dirty="0">
                <a:solidFill>
                  <a:srgbClr val="002060"/>
                </a:solidFill>
                <a:latin typeface="+mn-lt"/>
              </a:rPr>
              <a:t>Identification of ecosystems and organisms at risk of exposure to reclaimed water for agricultural irrigation</a:t>
            </a:r>
          </a:p>
          <a:p>
            <a:pPr algn="l">
              <a:lnSpc>
                <a:spcPct val="120000"/>
              </a:lnSpc>
              <a:spcBef>
                <a:spcPts val="600"/>
              </a:spcBef>
              <a:spcAft>
                <a:spcPts val="600"/>
              </a:spcAft>
            </a:pPr>
            <a:br>
              <a:rPr lang="fr-FR" sz="128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br>
              <a:rPr lang="fr-FR" sz="3600" dirty="0"/>
            </a:br>
            <a:endParaRPr lang="fr-FR" sz="3600" dirty="0"/>
          </a:p>
        </p:txBody>
      </p:sp>
      <p:pic>
        <p:nvPicPr>
          <p:cNvPr id="13" name="Espace réservé du contenu 7">
            <a:extLst>
              <a:ext uri="{FF2B5EF4-FFF2-40B4-BE49-F238E27FC236}">
                <a16:creationId xmlns:a16="http://schemas.microsoft.com/office/drawing/2014/main" id="{D670BB47-42F5-4D62-B57A-F0E6C1CEDF5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980" t="67932" r="70264" b="5305"/>
          <a:stretch/>
        </p:blipFill>
        <p:spPr>
          <a:xfrm>
            <a:off x="250224" y="2502891"/>
            <a:ext cx="7112714" cy="3851275"/>
          </a:xfrm>
        </p:spPr>
      </p:pic>
      <p:pic>
        <p:nvPicPr>
          <p:cNvPr id="21" name="Image 20">
            <a:extLst>
              <a:ext uri="{FF2B5EF4-FFF2-40B4-BE49-F238E27FC236}">
                <a16:creationId xmlns:a16="http://schemas.microsoft.com/office/drawing/2014/main" id="{8193D0EF-FF8A-4620-815D-6E074D6BA81C}"/>
              </a:ext>
            </a:extLst>
          </p:cNvPr>
          <p:cNvPicPr>
            <a:picLocks noChangeAspect="1"/>
          </p:cNvPicPr>
          <p:nvPr/>
        </p:nvPicPr>
        <p:blipFill rotWithShape="1">
          <a:blip r:embed="rId6">
            <a:extLst>
              <a:ext uri="{28A0092B-C50C-407E-A947-70E740481C1C}">
                <a14:useLocalDpi xmlns:a14="http://schemas.microsoft.com/office/drawing/2010/main" val="0"/>
              </a:ext>
            </a:extLst>
          </a:blip>
          <a:srcRect r="14035" b="13096"/>
          <a:stretch/>
        </p:blipFill>
        <p:spPr>
          <a:xfrm>
            <a:off x="336372" y="1807436"/>
            <a:ext cx="1419782" cy="951653"/>
          </a:xfrm>
          <a:prstGeom prst="rect">
            <a:avLst/>
          </a:prstGeom>
          <a:ln w="38100">
            <a:solidFill>
              <a:schemeClr val="accent4"/>
            </a:solidFill>
          </a:ln>
        </p:spPr>
      </p:pic>
      <p:grpSp>
        <p:nvGrpSpPr>
          <p:cNvPr id="47" name="Groupe 46">
            <a:extLst>
              <a:ext uri="{FF2B5EF4-FFF2-40B4-BE49-F238E27FC236}">
                <a16:creationId xmlns:a16="http://schemas.microsoft.com/office/drawing/2014/main" id="{330EB21E-E2CA-4E6B-AA0A-C7010703AE76}"/>
              </a:ext>
            </a:extLst>
          </p:cNvPr>
          <p:cNvGrpSpPr/>
          <p:nvPr/>
        </p:nvGrpSpPr>
        <p:grpSpPr>
          <a:xfrm>
            <a:off x="4010534" y="1795374"/>
            <a:ext cx="2853210" cy="1009897"/>
            <a:chOff x="4252727" y="1595391"/>
            <a:chExt cx="2853210" cy="1009897"/>
          </a:xfrm>
        </p:grpSpPr>
        <p:pic>
          <p:nvPicPr>
            <p:cNvPr id="17" name="Image 16">
              <a:extLst>
                <a:ext uri="{FF2B5EF4-FFF2-40B4-BE49-F238E27FC236}">
                  <a16:creationId xmlns:a16="http://schemas.microsoft.com/office/drawing/2014/main" id="{79C1083B-1DBE-4090-986E-D333A1155A22}"/>
                </a:ext>
              </a:extLst>
            </p:cNvPr>
            <p:cNvPicPr>
              <a:picLocks noChangeAspect="1"/>
            </p:cNvPicPr>
            <p:nvPr/>
          </p:nvPicPr>
          <p:blipFill rotWithShape="1">
            <a:blip r:embed="rId7">
              <a:extLst>
                <a:ext uri="{28A0092B-C50C-407E-A947-70E740481C1C}">
                  <a14:useLocalDpi xmlns:a14="http://schemas.microsoft.com/office/drawing/2010/main" val="0"/>
                </a:ext>
              </a:extLst>
            </a:blip>
            <a:srcRect t="17889"/>
            <a:stretch/>
          </p:blipFill>
          <p:spPr>
            <a:xfrm>
              <a:off x="5891491" y="1608091"/>
              <a:ext cx="1214446" cy="997197"/>
            </a:xfrm>
            <a:prstGeom prst="rect">
              <a:avLst/>
            </a:prstGeom>
            <a:ln w="38100">
              <a:solidFill>
                <a:schemeClr val="accent4"/>
              </a:solidFill>
            </a:ln>
          </p:spPr>
        </p:pic>
        <p:pic>
          <p:nvPicPr>
            <p:cNvPr id="23" name="Image 22">
              <a:extLst>
                <a:ext uri="{FF2B5EF4-FFF2-40B4-BE49-F238E27FC236}">
                  <a16:creationId xmlns:a16="http://schemas.microsoft.com/office/drawing/2014/main" id="{EA9990CC-8418-473F-9574-8BD6DFC64E3F}"/>
                </a:ext>
              </a:extLst>
            </p:cNvPr>
            <p:cNvPicPr>
              <a:picLocks noChangeAspect="1"/>
            </p:cNvPicPr>
            <p:nvPr/>
          </p:nvPicPr>
          <p:blipFill rotWithShape="1">
            <a:blip r:embed="rId8">
              <a:extLst>
                <a:ext uri="{28A0092B-C50C-407E-A947-70E740481C1C}">
                  <a14:useLocalDpi xmlns:a14="http://schemas.microsoft.com/office/drawing/2010/main" val="0"/>
                </a:ext>
              </a:extLst>
            </a:blip>
            <a:srcRect t="14478" r="18130"/>
            <a:stretch/>
          </p:blipFill>
          <p:spPr>
            <a:xfrm>
              <a:off x="4252727" y="1595391"/>
              <a:ext cx="1419782" cy="986941"/>
            </a:xfrm>
            <a:prstGeom prst="rect">
              <a:avLst/>
            </a:prstGeom>
            <a:ln w="38100">
              <a:solidFill>
                <a:schemeClr val="accent4"/>
              </a:solidFill>
            </a:ln>
          </p:spPr>
        </p:pic>
      </p:grpSp>
      <p:pic>
        <p:nvPicPr>
          <p:cNvPr id="25" name="Image 24">
            <a:extLst>
              <a:ext uri="{FF2B5EF4-FFF2-40B4-BE49-F238E27FC236}">
                <a16:creationId xmlns:a16="http://schemas.microsoft.com/office/drawing/2014/main" id="{83E3E0E2-5D93-40C8-B180-63356613F28A}"/>
              </a:ext>
            </a:extLst>
          </p:cNvPr>
          <p:cNvPicPr>
            <a:picLocks noChangeAspect="1"/>
          </p:cNvPicPr>
          <p:nvPr/>
        </p:nvPicPr>
        <p:blipFill rotWithShape="1">
          <a:blip r:embed="rId9">
            <a:extLst>
              <a:ext uri="{28A0092B-C50C-407E-A947-70E740481C1C}">
                <a14:useLocalDpi xmlns:a14="http://schemas.microsoft.com/office/drawing/2010/main" val="0"/>
              </a:ext>
            </a:extLst>
          </a:blip>
          <a:srcRect l="14272" t="6970" b="6367"/>
          <a:stretch/>
        </p:blipFill>
        <p:spPr>
          <a:xfrm>
            <a:off x="2034353" y="1807437"/>
            <a:ext cx="1419782" cy="951653"/>
          </a:xfrm>
          <a:prstGeom prst="rect">
            <a:avLst/>
          </a:prstGeom>
          <a:ln w="38100">
            <a:solidFill>
              <a:schemeClr val="accent4"/>
            </a:solidFill>
          </a:ln>
        </p:spPr>
      </p:pic>
      <p:pic>
        <p:nvPicPr>
          <p:cNvPr id="27" name="Image 26">
            <a:extLst>
              <a:ext uri="{FF2B5EF4-FFF2-40B4-BE49-F238E27FC236}">
                <a16:creationId xmlns:a16="http://schemas.microsoft.com/office/drawing/2014/main" id="{EBF42DD0-ACB9-49F5-BA8C-2E95B7FA48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6990" y="3276495"/>
            <a:ext cx="1419781" cy="1400934"/>
          </a:xfrm>
          <a:prstGeom prst="rect">
            <a:avLst/>
          </a:prstGeom>
          <a:ln w="38100">
            <a:solidFill>
              <a:srgbClr val="FF0000"/>
            </a:solidFill>
          </a:ln>
        </p:spPr>
      </p:pic>
      <p:pic>
        <p:nvPicPr>
          <p:cNvPr id="29" name="Image 28">
            <a:extLst>
              <a:ext uri="{FF2B5EF4-FFF2-40B4-BE49-F238E27FC236}">
                <a16:creationId xmlns:a16="http://schemas.microsoft.com/office/drawing/2014/main" id="{9FD63FA1-0412-4F7B-AFA4-4FB024F915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6581" y="4563571"/>
            <a:ext cx="1492707" cy="1079951"/>
          </a:xfrm>
          <a:prstGeom prst="rect">
            <a:avLst/>
          </a:prstGeom>
          <a:ln w="38100">
            <a:solidFill>
              <a:srgbClr val="FF0000"/>
            </a:solidFill>
          </a:ln>
        </p:spPr>
      </p:pic>
      <p:pic>
        <p:nvPicPr>
          <p:cNvPr id="31" name="Image 30">
            <a:extLst>
              <a:ext uri="{FF2B5EF4-FFF2-40B4-BE49-F238E27FC236}">
                <a16:creationId xmlns:a16="http://schemas.microsoft.com/office/drawing/2014/main" id="{5ABD151A-0A4E-457D-9F32-3393890AAF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6880" y="4519827"/>
            <a:ext cx="1740325" cy="1303564"/>
          </a:xfrm>
          <a:prstGeom prst="rect">
            <a:avLst/>
          </a:prstGeom>
          <a:ln w="38100">
            <a:solidFill>
              <a:srgbClr val="FF0000"/>
            </a:solidFill>
          </a:ln>
        </p:spPr>
      </p:pic>
      <p:sp>
        <p:nvSpPr>
          <p:cNvPr id="35" name="ZoneTexte 34">
            <a:extLst>
              <a:ext uri="{FF2B5EF4-FFF2-40B4-BE49-F238E27FC236}">
                <a16:creationId xmlns:a16="http://schemas.microsoft.com/office/drawing/2014/main" id="{EA1AFD6B-B9E5-4E25-A696-872CF046C385}"/>
              </a:ext>
            </a:extLst>
          </p:cNvPr>
          <p:cNvSpPr txBox="1"/>
          <p:nvPr/>
        </p:nvSpPr>
        <p:spPr>
          <a:xfrm>
            <a:off x="265701" y="3005647"/>
            <a:ext cx="2828925" cy="523220"/>
          </a:xfrm>
          <a:prstGeom prst="rect">
            <a:avLst/>
          </a:prstGeom>
          <a:solidFill>
            <a:schemeClr val="bg1"/>
          </a:solidFill>
          <a:ln w="38100">
            <a:solidFill>
              <a:srgbClr val="FF0000"/>
            </a:solidFill>
          </a:ln>
        </p:spPr>
        <p:txBody>
          <a:bodyPr wrap="square" rtlCol="0">
            <a:spAutoFit/>
          </a:bodyPr>
          <a:lstStyle/>
          <a:p>
            <a:pPr algn="ctr"/>
            <a:r>
              <a:rPr lang="fr-FR" sz="2800" dirty="0"/>
              <a:t>Direct </a:t>
            </a:r>
            <a:r>
              <a:rPr lang="en-GB" sz="2800" dirty="0"/>
              <a:t>exposure</a:t>
            </a:r>
          </a:p>
        </p:txBody>
      </p:sp>
      <p:sp>
        <p:nvSpPr>
          <p:cNvPr id="38" name="ZoneTexte 37">
            <a:extLst>
              <a:ext uri="{FF2B5EF4-FFF2-40B4-BE49-F238E27FC236}">
                <a16:creationId xmlns:a16="http://schemas.microsoft.com/office/drawing/2014/main" id="{FE729FD2-1E0E-49AF-AF9F-62BE3F7E5C43}"/>
              </a:ext>
            </a:extLst>
          </p:cNvPr>
          <p:cNvSpPr txBox="1"/>
          <p:nvPr/>
        </p:nvSpPr>
        <p:spPr>
          <a:xfrm>
            <a:off x="8356014" y="1624508"/>
            <a:ext cx="2828925" cy="523220"/>
          </a:xfrm>
          <a:prstGeom prst="rect">
            <a:avLst/>
          </a:prstGeom>
          <a:noFill/>
          <a:ln w="38100">
            <a:solidFill>
              <a:schemeClr val="accent4"/>
            </a:solidFill>
          </a:ln>
        </p:spPr>
        <p:txBody>
          <a:bodyPr wrap="square" rtlCol="0">
            <a:spAutoFit/>
          </a:bodyPr>
          <a:lstStyle/>
          <a:p>
            <a:pPr algn="ctr"/>
            <a:r>
              <a:rPr lang="fr-FR" sz="2800" dirty="0"/>
              <a:t>Indirect </a:t>
            </a:r>
            <a:r>
              <a:rPr lang="en-GB" sz="2800" dirty="0"/>
              <a:t>exposure</a:t>
            </a:r>
          </a:p>
        </p:txBody>
      </p:sp>
      <p:pic>
        <p:nvPicPr>
          <p:cNvPr id="40" name="Image 39">
            <a:extLst>
              <a:ext uri="{FF2B5EF4-FFF2-40B4-BE49-F238E27FC236}">
                <a16:creationId xmlns:a16="http://schemas.microsoft.com/office/drawing/2014/main" id="{4E62BA6B-0E40-484D-A549-33B7FDAE5B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84" y="4402236"/>
            <a:ext cx="2505075" cy="1828800"/>
          </a:xfrm>
          <a:prstGeom prst="rect">
            <a:avLst/>
          </a:prstGeom>
          <a:ln w="38100">
            <a:solidFill>
              <a:schemeClr val="accent4"/>
            </a:solidFill>
          </a:ln>
        </p:spPr>
      </p:pic>
      <p:pic>
        <p:nvPicPr>
          <p:cNvPr id="42" name="Image 41">
            <a:extLst>
              <a:ext uri="{FF2B5EF4-FFF2-40B4-BE49-F238E27FC236}">
                <a16:creationId xmlns:a16="http://schemas.microsoft.com/office/drawing/2014/main" id="{35C4BBA2-B852-414F-B6B4-2E1187529B8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63254" y="2432035"/>
            <a:ext cx="1214446" cy="1457335"/>
          </a:xfrm>
          <a:prstGeom prst="rect">
            <a:avLst/>
          </a:prstGeom>
          <a:ln w="38100">
            <a:solidFill>
              <a:schemeClr val="accent4"/>
            </a:solidFill>
          </a:ln>
        </p:spPr>
      </p:pic>
      <p:cxnSp>
        <p:nvCxnSpPr>
          <p:cNvPr id="46" name="Connecteur : en angle 45">
            <a:extLst>
              <a:ext uri="{FF2B5EF4-FFF2-40B4-BE49-F238E27FC236}">
                <a16:creationId xmlns:a16="http://schemas.microsoft.com/office/drawing/2014/main" id="{19FF2E87-0EAF-4C3F-A0CD-7C72CBF8C66F}"/>
              </a:ext>
            </a:extLst>
          </p:cNvPr>
          <p:cNvCxnSpPr>
            <a:stCxn id="31" idx="0"/>
            <a:endCxn id="42" idx="1"/>
          </p:cNvCxnSpPr>
          <p:nvPr/>
        </p:nvCxnSpPr>
        <p:spPr>
          <a:xfrm rot="5400000" flipH="1" flipV="1">
            <a:off x="7105586" y="2462160"/>
            <a:ext cx="1359124" cy="2756211"/>
          </a:xfrm>
          <a:prstGeom prst="bentConnector2">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3" name="Connecteur droit avec flèche 52">
            <a:extLst>
              <a:ext uri="{FF2B5EF4-FFF2-40B4-BE49-F238E27FC236}">
                <a16:creationId xmlns:a16="http://schemas.microsoft.com/office/drawing/2014/main" id="{B0A4865E-DD12-497D-BB99-A86E6871C790}"/>
              </a:ext>
            </a:extLst>
          </p:cNvPr>
          <p:cNvCxnSpPr>
            <a:cxnSpLocks/>
            <a:stCxn id="27" idx="0"/>
          </p:cNvCxnSpPr>
          <p:nvPr/>
        </p:nvCxnSpPr>
        <p:spPr>
          <a:xfrm flipV="1">
            <a:off x="5536881" y="2850377"/>
            <a:ext cx="2650" cy="4261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4183E21B-8821-4935-B4AE-E4E98032AB80}"/>
              </a:ext>
            </a:extLst>
          </p:cNvPr>
          <p:cNvCxnSpPr>
            <a:endCxn id="25" idx="3"/>
          </p:cNvCxnSpPr>
          <p:nvPr/>
        </p:nvCxnSpPr>
        <p:spPr>
          <a:xfrm flipH="1" flipV="1">
            <a:off x="3454135" y="2283264"/>
            <a:ext cx="468388" cy="1829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63C8D47E-6C04-4308-872A-32949E2692F1}"/>
              </a:ext>
            </a:extLst>
          </p:cNvPr>
          <p:cNvCxnSpPr>
            <a:cxnSpLocks/>
            <a:endCxn id="40" idx="0"/>
          </p:cNvCxnSpPr>
          <p:nvPr/>
        </p:nvCxnSpPr>
        <p:spPr>
          <a:xfrm>
            <a:off x="9795122" y="3918811"/>
            <a:ext cx="0" cy="48342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66" name="Image 65">
            <a:extLst>
              <a:ext uri="{FF2B5EF4-FFF2-40B4-BE49-F238E27FC236}">
                <a16:creationId xmlns:a16="http://schemas.microsoft.com/office/drawing/2014/main" id="{C03177BE-B0BC-476B-9B05-372EF82CC5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372" y="5179485"/>
            <a:ext cx="1182679" cy="1484262"/>
          </a:xfrm>
          <a:prstGeom prst="rect">
            <a:avLst/>
          </a:prstGeom>
          <a:ln w="38100">
            <a:solidFill>
              <a:srgbClr val="FF0000"/>
            </a:solidFill>
          </a:ln>
        </p:spPr>
      </p:pic>
      <p:pic>
        <p:nvPicPr>
          <p:cNvPr id="70" name="Image 69">
            <a:extLst>
              <a:ext uri="{FF2B5EF4-FFF2-40B4-BE49-F238E27FC236}">
                <a16:creationId xmlns:a16="http://schemas.microsoft.com/office/drawing/2014/main" id="{9EBE05F5-C7FD-4C2B-8AE2-B213DFE400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5820" y="5441931"/>
            <a:ext cx="1631187" cy="1221816"/>
          </a:xfrm>
          <a:prstGeom prst="rect">
            <a:avLst/>
          </a:prstGeom>
          <a:ln w="38100">
            <a:solidFill>
              <a:srgbClr val="FF0000"/>
            </a:solidFill>
          </a:ln>
        </p:spPr>
      </p:pic>
      <p:cxnSp>
        <p:nvCxnSpPr>
          <p:cNvPr id="74" name="Connecteur : en angle 73">
            <a:extLst>
              <a:ext uri="{FF2B5EF4-FFF2-40B4-BE49-F238E27FC236}">
                <a16:creationId xmlns:a16="http://schemas.microsoft.com/office/drawing/2014/main" id="{AB643C6B-5B62-4B4B-A889-3FCCDA6AF7FB}"/>
              </a:ext>
            </a:extLst>
          </p:cNvPr>
          <p:cNvCxnSpPr>
            <a:stCxn id="70" idx="3"/>
          </p:cNvCxnSpPr>
          <p:nvPr/>
        </p:nvCxnSpPr>
        <p:spPr>
          <a:xfrm flipV="1">
            <a:off x="3407007" y="3160702"/>
            <a:ext cx="5756247" cy="2892137"/>
          </a:xfrm>
          <a:prstGeom prst="bentConnector3">
            <a:avLst>
              <a:gd name="adj1" fmla="val 7231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 en angle 76">
            <a:extLst>
              <a:ext uri="{FF2B5EF4-FFF2-40B4-BE49-F238E27FC236}">
                <a16:creationId xmlns:a16="http://schemas.microsoft.com/office/drawing/2014/main" id="{239D7D96-A52A-4A83-8C80-41F13CBF8308}"/>
              </a:ext>
            </a:extLst>
          </p:cNvPr>
          <p:cNvCxnSpPr>
            <a:stCxn id="70" idx="3"/>
            <a:endCxn id="40" idx="1"/>
          </p:cNvCxnSpPr>
          <p:nvPr/>
        </p:nvCxnSpPr>
        <p:spPr>
          <a:xfrm flipV="1">
            <a:off x="3407007" y="5316636"/>
            <a:ext cx="5135577" cy="736203"/>
          </a:xfrm>
          <a:prstGeom prst="bentConnector3">
            <a:avLst>
              <a:gd name="adj1" fmla="val 8963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2551805"/>
      </p:ext>
    </p:extLst>
  </p:cSld>
  <p:clrMapOvr>
    <a:masterClrMapping/>
  </p:clrMapOvr>
  <mc:AlternateContent xmlns:mc="http://schemas.openxmlformats.org/markup-compatibility/2006" xmlns:p14="http://schemas.microsoft.com/office/powerpoint/2010/main">
    <mc:Choice Requires="p14">
      <p:transition spd="slow" p14:dur="2000" advTm="86869"/>
    </mc:Choice>
    <mc:Fallback xmlns="">
      <p:transition spd="slow" advTm="8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07F1ADB-13FC-40BD-9620-9BEA01CC8616}"/>
              </a:ext>
            </a:extLst>
          </p:cNvPr>
          <p:cNvSpPr>
            <a:spLocks noGrp="1"/>
          </p:cNvSpPr>
          <p:nvPr>
            <p:ph idx="1"/>
          </p:nvPr>
        </p:nvSpPr>
        <p:spPr>
          <a:xfrm>
            <a:off x="787076" y="1915336"/>
            <a:ext cx="11737521" cy="5167312"/>
          </a:xfrm>
        </p:spPr>
        <p:txBody>
          <a:bodyPr>
            <a:noAutofit/>
          </a:bodyPr>
          <a:lstStyle/>
          <a:p>
            <a:pPr>
              <a:spcBef>
                <a:spcPts val="1200"/>
              </a:spcBef>
              <a:spcAft>
                <a:spcPts val="1200"/>
              </a:spcAft>
            </a:pPr>
            <a:r>
              <a:rPr lang="en-GB" dirty="0">
                <a:solidFill>
                  <a:srgbClr val="002060"/>
                </a:solidFill>
              </a:rPr>
              <a:t>Justified by the harmonisation of regulation concept and current practices.</a:t>
            </a:r>
          </a:p>
          <a:p>
            <a:pPr>
              <a:spcBef>
                <a:spcPts val="1200"/>
              </a:spcBef>
              <a:spcAft>
                <a:spcPts val="1200"/>
              </a:spcAft>
            </a:pPr>
            <a:r>
              <a:rPr lang="en-GB" dirty="0">
                <a:solidFill>
                  <a:srgbClr val="002060"/>
                </a:solidFill>
              </a:rPr>
              <a:t>EU technical guidance for deriving </a:t>
            </a:r>
            <a:r>
              <a:rPr lang="en-GB" dirty="0" err="1">
                <a:solidFill>
                  <a:srgbClr val="002060"/>
                </a:solidFill>
              </a:rPr>
              <a:t>EQS</a:t>
            </a:r>
            <a:r>
              <a:rPr lang="en-GB" dirty="0">
                <a:solidFill>
                  <a:srgbClr val="002060"/>
                </a:solidFill>
              </a:rPr>
              <a:t> (2018).</a:t>
            </a:r>
          </a:p>
          <a:p>
            <a:pPr>
              <a:spcBef>
                <a:spcPts val="1200"/>
              </a:spcBef>
            </a:pPr>
            <a:r>
              <a:rPr lang="en-US" dirty="0">
                <a:solidFill>
                  <a:srgbClr val="002060"/>
                </a:solidFill>
              </a:rPr>
              <a:t>Further adaptation are needed to protect terrestrial organisms:</a:t>
            </a:r>
          </a:p>
          <a:p>
            <a:pPr>
              <a:spcBef>
                <a:spcPts val="1200"/>
              </a:spcBef>
            </a:pPr>
            <a:endParaRPr lang="en-US" dirty="0">
              <a:solidFill>
                <a:srgbClr val="002060"/>
              </a:solidFill>
            </a:endParaRPr>
          </a:p>
          <a:p>
            <a:pPr lvl="1">
              <a:buFont typeface="Wingdings" panose="05000000000000000000" pitchFamily="2" charset="2"/>
              <a:buChar char="ü"/>
            </a:pPr>
            <a:r>
              <a:rPr lang="en-US" dirty="0">
                <a:solidFill>
                  <a:srgbClr val="002060"/>
                </a:solidFill>
              </a:rPr>
              <a:t>Directly exposed (e.g. bacteria, invertebrates, plants)</a:t>
            </a:r>
          </a:p>
          <a:p>
            <a:pPr lvl="1">
              <a:buFont typeface="Wingdings" panose="05000000000000000000" pitchFamily="2" charset="2"/>
              <a:buChar char="ü"/>
            </a:pPr>
            <a:r>
              <a:rPr lang="en-US" dirty="0">
                <a:solidFill>
                  <a:srgbClr val="002060"/>
                </a:solidFill>
              </a:rPr>
              <a:t>Predators and Top predators</a:t>
            </a:r>
          </a:p>
          <a:p>
            <a:pPr lvl="1">
              <a:buFont typeface="Wingdings" panose="05000000000000000000" pitchFamily="2" charset="2"/>
              <a:buChar char="ü"/>
            </a:pPr>
            <a:r>
              <a:rPr lang="en-US" dirty="0">
                <a:solidFill>
                  <a:srgbClr val="002060"/>
                </a:solidFill>
              </a:rPr>
              <a:t>Humans consuming crops and animal products</a:t>
            </a:r>
          </a:p>
        </p:txBody>
      </p:sp>
      <p:sp>
        <p:nvSpPr>
          <p:cNvPr id="4" name="Espace réservé du pied de page 3">
            <a:extLst>
              <a:ext uri="{FF2B5EF4-FFF2-40B4-BE49-F238E27FC236}">
                <a16:creationId xmlns:a16="http://schemas.microsoft.com/office/drawing/2014/main" id="{70B02F26-95D1-42F8-B389-F768025C4C10}"/>
              </a:ext>
            </a:extLst>
          </p:cNvPr>
          <p:cNvSpPr>
            <a:spLocks noGrp="1"/>
          </p:cNvSpPr>
          <p:nvPr>
            <p:ph type="ftr" sz="quarter" idx="11"/>
          </p:nvPr>
        </p:nvSpPr>
        <p:spPr>
          <a:xfrm>
            <a:off x="7772400" y="6492875"/>
            <a:ext cx="4419600" cy="365125"/>
          </a:xfrm>
        </p:spPr>
        <p:txBody>
          <a:bodyPr/>
          <a:lstStyle/>
          <a:p>
            <a:r>
              <a:rPr lang="en-US" dirty="0"/>
              <a:t>SETAC </a:t>
            </a:r>
            <a:r>
              <a:rPr lang="en-US" dirty="0" err="1"/>
              <a:t>SciCon</a:t>
            </a:r>
            <a:r>
              <a:rPr lang="en-US" dirty="0"/>
              <a:t> Europe 30th Annual Meeting, Wednesday 6 May 2020 </a:t>
            </a:r>
            <a:endParaRPr lang="fr-FR" dirty="0"/>
          </a:p>
        </p:txBody>
      </p:sp>
      <p:sp>
        <p:nvSpPr>
          <p:cNvPr id="5" name="Titre 1">
            <a:extLst>
              <a:ext uri="{FF2B5EF4-FFF2-40B4-BE49-F238E27FC236}">
                <a16:creationId xmlns:a16="http://schemas.microsoft.com/office/drawing/2014/main" id="{B8DED3C3-50A2-42FD-AB86-50B414519EAE}"/>
              </a:ext>
            </a:extLst>
          </p:cNvPr>
          <p:cNvSpPr txBox="1">
            <a:spLocks/>
          </p:cNvSpPr>
          <p:nvPr/>
        </p:nvSpPr>
        <p:spPr>
          <a:xfrm>
            <a:off x="0" y="0"/>
            <a:ext cx="12192000" cy="1325563"/>
          </a:xfrm>
          <a:prstGeom prst="rect">
            <a:avLst/>
          </a:prstGeom>
          <a:solidFill>
            <a:schemeClr val="accent4"/>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50" dirty="0">
                <a:solidFill>
                  <a:srgbClr val="002060"/>
                </a:solidFill>
                <a:latin typeface="+mn-lt"/>
              </a:rPr>
              <a:t>Evaluation of the applicability of the EQS derivation methodology under the WFD</a:t>
            </a:r>
            <a:endParaRPr lang="fr-FR" sz="3550" dirty="0">
              <a:solidFill>
                <a:srgbClr val="002060"/>
              </a:solidFill>
              <a:latin typeface="+mn-lt"/>
            </a:endParaRPr>
          </a:p>
        </p:txBody>
      </p:sp>
      <p:grpSp>
        <p:nvGrpSpPr>
          <p:cNvPr id="9" name="Groupe 8">
            <a:extLst>
              <a:ext uri="{FF2B5EF4-FFF2-40B4-BE49-F238E27FC236}">
                <a16:creationId xmlns:a16="http://schemas.microsoft.com/office/drawing/2014/main" id="{B4D7F030-4A29-48D4-8BD2-E3597CC0B8E2}"/>
              </a:ext>
            </a:extLst>
          </p:cNvPr>
          <p:cNvGrpSpPr/>
          <p:nvPr/>
        </p:nvGrpSpPr>
        <p:grpSpPr>
          <a:xfrm>
            <a:off x="8185507" y="4144369"/>
            <a:ext cx="3342918" cy="1657943"/>
            <a:chOff x="8753832" y="4151311"/>
            <a:chExt cx="3342918" cy="811489"/>
          </a:xfrm>
        </p:grpSpPr>
        <p:sp>
          <p:nvSpPr>
            <p:cNvPr id="7" name="Accolade fermante 6">
              <a:extLst>
                <a:ext uri="{FF2B5EF4-FFF2-40B4-BE49-F238E27FC236}">
                  <a16:creationId xmlns:a16="http://schemas.microsoft.com/office/drawing/2014/main" id="{275A49B2-5D45-4E71-8CEB-4A0E2AFA3694}"/>
                </a:ext>
              </a:extLst>
            </p:cNvPr>
            <p:cNvSpPr/>
            <p:nvPr/>
          </p:nvSpPr>
          <p:spPr>
            <a:xfrm>
              <a:off x="8753832" y="4151311"/>
              <a:ext cx="546480" cy="811489"/>
            </a:xfrm>
            <a:prstGeom prst="rightBrace">
              <a:avLst/>
            </a:prstGeom>
            <a:ln w="254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ZoneTexte 7">
              <a:extLst>
                <a:ext uri="{FF2B5EF4-FFF2-40B4-BE49-F238E27FC236}">
                  <a16:creationId xmlns:a16="http://schemas.microsoft.com/office/drawing/2014/main" id="{4BE929D7-2390-4815-8F16-DBB781BEA8E0}"/>
                </a:ext>
              </a:extLst>
            </p:cNvPr>
            <p:cNvSpPr txBox="1"/>
            <p:nvPr/>
          </p:nvSpPr>
          <p:spPr>
            <a:xfrm>
              <a:off x="9427123" y="4323559"/>
              <a:ext cx="2669627" cy="466993"/>
            </a:xfrm>
            <a:prstGeom prst="rect">
              <a:avLst/>
            </a:prstGeom>
            <a:noFill/>
            <a:ln w="38100">
              <a:solidFill>
                <a:srgbClr val="92D050"/>
              </a:solidFill>
            </a:ln>
          </p:spPr>
          <p:txBody>
            <a:bodyPr wrap="square" rtlCol="0">
              <a:spAutoFit/>
            </a:bodyPr>
            <a:lstStyle/>
            <a:p>
              <a:pPr algn="ctr"/>
              <a:r>
                <a:rPr lang="en-GB" sz="2800" dirty="0">
                  <a:solidFill>
                    <a:srgbClr val="002060"/>
                  </a:solidFill>
                </a:rPr>
                <a:t>Available</a:t>
              </a:r>
              <a:r>
                <a:rPr lang="fr-FR" sz="2800" dirty="0">
                  <a:solidFill>
                    <a:srgbClr val="002060"/>
                  </a:solidFill>
                </a:rPr>
                <a:t> </a:t>
              </a:r>
              <a:r>
                <a:rPr lang="en-GB" sz="2800" dirty="0">
                  <a:solidFill>
                    <a:srgbClr val="002060"/>
                  </a:solidFill>
                </a:rPr>
                <a:t>methodologies</a:t>
              </a:r>
            </a:p>
          </p:txBody>
        </p:sp>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4139423"/>
      </p:ext>
    </p:extLst>
  </p:cSld>
  <p:clrMapOvr>
    <a:masterClrMapping/>
  </p:clrMapOvr>
  <mc:AlternateContent xmlns:mc="http://schemas.openxmlformats.org/markup-compatibility/2006" xmlns:p14="http://schemas.microsoft.com/office/powerpoint/2010/main">
    <mc:Choice Requires="p14">
      <p:transition spd="slow" p14:dur="2000" advTm="159310"/>
    </mc:Choice>
    <mc:Fallback xmlns="">
      <p:transition spd="slow" advTm="15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4067FD5-E286-492A-9A5E-1CE2A3A4F61B}"/>
              </a:ext>
            </a:extLst>
          </p:cNvPr>
          <p:cNvSpPr>
            <a:spLocks noGrp="1"/>
          </p:cNvSpPr>
          <p:nvPr>
            <p:ph idx="1"/>
          </p:nvPr>
        </p:nvSpPr>
        <p:spPr>
          <a:xfrm>
            <a:off x="559837" y="1800224"/>
            <a:ext cx="11632163" cy="5207065"/>
          </a:xfrm>
        </p:spPr>
        <p:txBody>
          <a:bodyPr>
            <a:normAutofit/>
          </a:bodyPr>
          <a:lstStyle/>
          <a:p>
            <a:pPr>
              <a:spcBef>
                <a:spcPts val="1200"/>
              </a:spcBef>
              <a:spcAft>
                <a:spcPts val="1200"/>
              </a:spcAft>
            </a:pPr>
            <a:r>
              <a:rPr lang="en-GB" dirty="0">
                <a:solidFill>
                  <a:srgbClr val="002060"/>
                </a:solidFill>
              </a:rPr>
              <a:t>Transformation products in </a:t>
            </a:r>
            <a:r>
              <a:rPr lang="en-GB" dirty="0" err="1">
                <a:solidFill>
                  <a:srgbClr val="002060"/>
                </a:solidFill>
              </a:rPr>
              <a:t>WWTPs</a:t>
            </a:r>
            <a:r>
              <a:rPr lang="en-GB" dirty="0">
                <a:solidFill>
                  <a:srgbClr val="002060"/>
                </a:solidFill>
              </a:rPr>
              <a:t> effluents</a:t>
            </a:r>
          </a:p>
          <a:p>
            <a:pPr>
              <a:spcBef>
                <a:spcPts val="1200"/>
              </a:spcBef>
              <a:spcAft>
                <a:spcPts val="1200"/>
              </a:spcAft>
            </a:pPr>
            <a:r>
              <a:rPr lang="en-GB" dirty="0">
                <a:solidFill>
                  <a:srgbClr val="002060"/>
                </a:solidFill>
              </a:rPr>
              <a:t>Unregulated substances: storm water runoff, illicit drugs, microplastics</a:t>
            </a:r>
          </a:p>
          <a:p>
            <a:pPr>
              <a:spcBef>
                <a:spcPts val="1200"/>
              </a:spcBef>
              <a:spcAft>
                <a:spcPts val="1200"/>
              </a:spcAft>
            </a:pPr>
            <a:r>
              <a:rPr lang="fr-FR" dirty="0">
                <a:solidFill>
                  <a:srgbClr val="002060"/>
                </a:solidFill>
              </a:rPr>
              <a:t>Data on </a:t>
            </a:r>
            <a:r>
              <a:rPr lang="en-US" dirty="0">
                <a:solidFill>
                  <a:srgbClr val="002060"/>
                </a:solidFill>
              </a:rPr>
              <a:t>terrestrial ecosystems: </a:t>
            </a:r>
            <a:r>
              <a:rPr lang="fr-FR" dirty="0">
                <a:solidFill>
                  <a:srgbClr val="002060"/>
                </a:solidFill>
              </a:rPr>
              <a:t>persistance, bioaccumulation </a:t>
            </a:r>
            <a:r>
              <a:rPr lang="en-US" dirty="0">
                <a:solidFill>
                  <a:srgbClr val="002060"/>
                </a:solidFill>
              </a:rPr>
              <a:t>through the food chain and toxicity including endocrine </a:t>
            </a:r>
            <a:r>
              <a:rPr lang="en-GB" dirty="0">
                <a:solidFill>
                  <a:srgbClr val="002060"/>
                </a:solidFill>
              </a:rPr>
              <a:t>disrupting</a:t>
            </a:r>
            <a:r>
              <a:rPr lang="fr-FR" dirty="0">
                <a:solidFill>
                  <a:srgbClr val="002060"/>
                </a:solidFill>
              </a:rPr>
              <a:t> </a:t>
            </a:r>
            <a:r>
              <a:rPr lang="en-GB" dirty="0">
                <a:solidFill>
                  <a:srgbClr val="002060"/>
                </a:solidFill>
              </a:rPr>
              <a:t>effects</a:t>
            </a:r>
            <a:r>
              <a:rPr lang="fr-FR" dirty="0">
                <a:solidFill>
                  <a:srgbClr val="002060"/>
                </a:solidFill>
              </a:rPr>
              <a:t>.</a:t>
            </a:r>
            <a:endParaRPr lang="en-US" dirty="0">
              <a:solidFill>
                <a:srgbClr val="002060"/>
              </a:solidFill>
            </a:endParaRPr>
          </a:p>
          <a:p>
            <a:pPr>
              <a:spcBef>
                <a:spcPts val="1200"/>
              </a:spcBef>
              <a:spcAft>
                <a:spcPts val="1200"/>
              </a:spcAft>
            </a:pPr>
            <a:r>
              <a:rPr lang="en-US" dirty="0">
                <a:solidFill>
                  <a:srgbClr val="002060"/>
                </a:solidFill>
              </a:rPr>
              <a:t>Quality standards media conversion: </a:t>
            </a:r>
          </a:p>
          <a:p>
            <a:pPr lvl="1">
              <a:spcAft>
                <a:spcPts val="1200"/>
              </a:spcAft>
              <a:buFont typeface="Wingdings" panose="05000000000000000000" pitchFamily="2" charset="2"/>
              <a:buChar char="ü"/>
            </a:pPr>
            <a:r>
              <a:rPr lang="en-US" sz="2800" dirty="0">
                <a:solidFill>
                  <a:srgbClr val="002060"/>
                </a:solidFill>
              </a:rPr>
              <a:t> Biota concentration into soil concentration using BSAF and BMF</a:t>
            </a:r>
          </a:p>
          <a:p>
            <a:pPr lvl="1">
              <a:spcAft>
                <a:spcPts val="1200"/>
              </a:spcAft>
              <a:buFont typeface="Wingdings" panose="05000000000000000000" pitchFamily="2" charset="2"/>
              <a:buChar char="ü"/>
            </a:pPr>
            <a:r>
              <a:rPr lang="en-US" sz="2800" dirty="0">
                <a:solidFill>
                  <a:srgbClr val="002060"/>
                </a:solidFill>
              </a:rPr>
              <a:t>Soil concentration into RWAI concentration using model (e.g. sludge)</a:t>
            </a:r>
            <a:endParaRPr lang="fr-FR" sz="2800" dirty="0">
              <a:solidFill>
                <a:srgbClr val="002060"/>
              </a:solidFill>
            </a:endParaRPr>
          </a:p>
        </p:txBody>
      </p:sp>
      <p:sp>
        <p:nvSpPr>
          <p:cNvPr id="4" name="Espace réservé du pied de page 3">
            <a:extLst>
              <a:ext uri="{FF2B5EF4-FFF2-40B4-BE49-F238E27FC236}">
                <a16:creationId xmlns:a16="http://schemas.microsoft.com/office/drawing/2014/main" id="{95FF672D-6CDF-437D-9E55-553B06ACDDFD}"/>
              </a:ext>
            </a:extLst>
          </p:cNvPr>
          <p:cNvSpPr>
            <a:spLocks noGrp="1"/>
          </p:cNvSpPr>
          <p:nvPr>
            <p:ph type="ftr" sz="quarter" idx="11"/>
          </p:nvPr>
        </p:nvSpPr>
        <p:spPr>
          <a:xfrm>
            <a:off x="7743824" y="6492875"/>
            <a:ext cx="4448176" cy="365125"/>
          </a:xfrm>
        </p:spPr>
        <p:txBody>
          <a:bodyPr/>
          <a:lstStyle/>
          <a:p>
            <a:r>
              <a:rPr lang="en-US"/>
              <a:t>SETAC SciCon Europe 30th Annual Meeting, Wednesday 6 May 2020 </a:t>
            </a:r>
            <a:endParaRPr lang="fr-FR"/>
          </a:p>
        </p:txBody>
      </p:sp>
      <p:sp>
        <p:nvSpPr>
          <p:cNvPr id="5" name="Titre 1">
            <a:extLst>
              <a:ext uri="{FF2B5EF4-FFF2-40B4-BE49-F238E27FC236}">
                <a16:creationId xmlns:a16="http://schemas.microsoft.com/office/drawing/2014/main" id="{27209F6B-B600-4C88-9960-2FFAFB1BB5D7}"/>
              </a:ext>
            </a:extLst>
          </p:cNvPr>
          <p:cNvSpPr txBox="1">
            <a:spLocks/>
          </p:cNvSpPr>
          <p:nvPr/>
        </p:nvSpPr>
        <p:spPr>
          <a:xfrm>
            <a:off x="0" y="0"/>
            <a:ext cx="12192000" cy="1325563"/>
          </a:xfrm>
          <a:prstGeom prst="rect">
            <a:avLst/>
          </a:prstGeom>
          <a:solidFill>
            <a:schemeClr val="accent4"/>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50" dirty="0">
                <a:solidFill>
                  <a:srgbClr val="002060"/>
                </a:solidFill>
                <a:latin typeface="+mn-lt"/>
              </a:rPr>
              <a:t>Data gaps, uncertainties and research needs</a:t>
            </a:r>
            <a:endParaRPr lang="fr-FR" sz="3550" dirty="0">
              <a:solidFill>
                <a:srgbClr val="002060"/>
              </a:solidFill>
              <a:latin typeface="+mn-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7919734"/>
      </p:ext>
    </p:extLst>
  </p:cSld>
  <p:clrMapOvr>
    <a:masterClrMapping/>
  </p:clrMapOvr>
  <mc:AlternateContent xmlns:mc="http://schemas.openxmlformats.org/markup-compatibility/2006" xmlns:p14="http://schemas.microsoft.com/office/powerpoint/2010/main">
    <mc:Choice Requires="p14">
      <p:transition spd="slow" p14:dur="2000" advTm="89080"/>
    </mc:Choice>
    <mc:Fallback xmlns="">
      <p:transition spd="slow" advTm="8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1255</Words>
  <Application>Microsoft Office PowerPoint</Application>
  <PresentationFormat>Grand écran</PresentationFormat>
  <Paragraphs>122</Paragraphs>
  <Slides>12</Slides>
  <Notes>11</Notes>
  <HiddenSlides>0</HiddenSlides>
  <MMClips>12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Calibri</vt:lpstr>
      <vt:lpstr>Calibri Light</vt:lpstr>
      <vt:lpstr>Wingdings</vt:lpstr>
      <vt:lpstr>Thème Office</vt:lpstr>
      <vt:lpstr>Recommendations to derive quality standards for chemical pollutants in reclaimed water intended for reuse in agricultural irrigation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NORMAN network ‘water reuse and policy support ’ working group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2019-06-17T09:50:18Z</dcterms:created>
  <dcterms:modified xsi:type="dcterms:W3CDTF">2020-06-04T09:59:10Z</dcterms:modified>
</cp:coreProperties>
</file>